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301" r:id="rId2"/>
    <p:sldId id="641" r:id="rId3"/>
    <p:sldId id="521" r:id="rId4"/>
    <p:sldId id="570" r:id="rId5"/>
    <p:sldId id="652" r:id="rId6"/>
    <p:sldId id="653" r:id="rId7"/>
    <p:sldId id="654" r:id="rId8"/>
    <p:sldId id="655" r:id="rId9"/>
    <p:sldId id="656" r:id="rId10"/>
    <p:sldId id="657" r:id="rId11"/>
    <p:sldId id="658" r:id="rId12"/>
    <p:sldId id="651" r:id="rId13"/>
    <p:sldId id="659" r:id="rId14"/>
    <p:sldId id="667" r:id="rId15"/>
    <p:sldId id="668" r:id="rId16"/>
    <p:sldId id="669" r:id="rId17"/>
    <p:sldId id="670" r:id="rId18"/>
    <p:sldId id="671" r:id="rId19"/>
    <p:sldId id="666" r:id="rId20"/>
    <p:sldId id="672" r:id="rId21"/>
    <p:sldId id="676" r:id="rId22"/>
    <p:sldId id="678" r:id="rId23"/>
    <p:sldId id="677" r:id="rId24"/>
    <p:sldId id="679" r:id="rId25"/>
    <p:sldId id="692" r:id="rId26"/>
    <p:sldId id="691" r:id="rId27"/>
    <p:sldId id="690" r:id="rId28"/>
    <p:sldId id="689" r:id="rId29"/>
    <p:sldId id="688" r:id="rId30"/>
    <p:sldId id="687" r:id="rId31"/>
    <p:sldId id="693" r:id="rId32"/>
    <p:sldId id="697" r:id="rId33"/>
    <p:sldId id="698" r:id="rId34"/>
    <p:sldId id="699" r:id="rId35"/>
    <p:sldId id="701" r:id="rId36"/>
    <p:sldId id="702" r:id="rId37"/>
    <p:sldId id="708" r:id="rId38"/>
    <p:sldId id="709" r:id="rId39"/>
    <p:sldId id="710" r:id="rId40"/>
    <p:sldId id="707" r:id="rId41"/>
    <p:sldId id="711" r:id="rId42"/>
    <p:sldId id="718" r:id="rId43"/>
    <p:sldId id="719" r:id="rId44"/>
    <p:sldId id="720" r:id="rId45"/>
    <p:sldId id="721" r:id="rId46"/>
    <p:sldId id="717" r:id="rId47"/>
    <p:sldId id="727" r:id="rId48"/>
    <p:sldId id="728" r:id="rId49"/>
    <p:sldId id="729" r:id="rId50"/>
    <p:sldId id="730" r:id="rId51"/>
    <p:sldId id="731" r:id="rId52"/>
    <p:sldId id="732" r:id="rId53"/>
    <p:sldId id="738" r:id="rId54"/>
    <p:sldId id="739" r:id="rId55"/>
    <p:sldId id="740" r:id="rId56"/>
    <p:sldId id="741" r:id="rId57"/>
    <p:sldId id="737" r:id="rId58"/>
    <p:sldId id="742" r:id="rId59"/>
    <p:sldId id="745" r:id="rId60"/>
    <p:sldId id="746" r:id="rId61"/>
    <p:sldId id="748" r:id="rId62"/>
    <p:sldId id="749" r:id="rId63"/>
    <p:sldId id="750" r:id="rId64"/>
    <p:sldId id="753" r:id="rId65"/>
    <p:sldId id="747" r:id="rId66"/>
    <p:sldId id="754" r:id="rId67"/>
    <p:sldId id="755" r:id="rId68"/>
    <p:sldId id="758" r:id="rId69"/>
    <p:sldId id="759" r:id="rId70"/>
    <p:sldId id="764" r:id="rId71"/>
    <p:sldId id="765" r:id="rId72"/>
    <p:sldId id="766" r:id="rId73"/>
    <p:sldId id="768" r:id="rId74"/>
    <p:sldId id="763" r:id="rId75"/>
    <p:sldId id="770" r:id="rId76"/>
    <p:sldId id="793" r:id="rId77"/>
    <p:sldId id="769" r:id="rId78"/>
    <p:sldId id="774" r:id="rId79"/>
    <p:sldId id="775" r:id="rId80"/>
    <p:sldId id="773" r:id="rId81"/>
    <p:sldId id="779" r:id="rId82"/>
    <p:sldId id="780" r:id="rId83"/>
    <p:sldId id="784" r:id="rId84"/>
    <p:sldId id="781" r:id="rId85"/>
    <p:sldId id="788" r:id="rId86"/>
    <p:sldId id="789" r:id="rId87"/>
    <p:sldId id="790" r:id="rId88"/>
    <p:sldId id="792" r:id="rId89"/>
    <p:sldId id="815" r:id="rId90"/>
    <p:sldId id="807" r:id="rId91"/>
    <p:sldId id="808" r:id="rId92"/>
    <p:sldId id="809" r:id="rId93"/>
    <p:sldId id="810" r:id="rId94"/>
    <p:sldId id="812" r:id="rId95"/>
    <p:sldId id="785" r:id="rId96"/>
    <p:sldId id="801" r:id="rId97"/>
    <p:sldId id="802" r:id="rId98"/>
    <p:sldId id="803" r:id="rId99"/>
    <p:sldId id="804" r:id="rId100"/>
    <p:sldId id="805" r:id="rId101"/>
    <p:sldId id="806" r:id="rId102"/>
    <p:sldId id="813" r:id="rId103"/>
    <p:sldId id="814" r:id="rId104"/>
  </p:sldIdLst>
  <p:sldSz cx="9144000" cy="5143500" type="screen16x9"/>
  <p:notesSz cx="6858000" cy="9144000"/>
  <p:custDataLst>
    <p:tags r:id="rId10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1A3F6C"/>
    <a:srgbClr val="46BCDE"/>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28" autoAdjust="0"/>
    <p:restoredTop sz="95160" autoAdjust="0"/>
  </p:normalViewPr>
  <p:slideViewPr>
    <p:cSldViewPr snapToGrid="0">
      <p:cViewPr>
        <p:scale>
          <a:sx n="90" d="100"/>
          <a:sy n="90" d="100"/>
        </p:scale>
        <p:origin x="1367" y="2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659926-7688-1849-AE9C-599A9672BCBA}" type="doc">
      <dgm:prSet loTypeId="urn:microsoft.com/office/officeart/2005/8/layout/hProcess4" loCatId="" qsTypeId="urn:microsoft.com/office/officeart/2005/8/quickstyle/simple1" qsCatId="simple" csTypeId="urn:microsoft.com/office/officeart/2005/8/colors/colorful1" csCatId="colorful" phldr="1"/>
      <dgm:spPr/>
    </dgm:pt>
    <dgm:pt modelId="{833B1DEE-7F72-9246-8FD8-BC852CE35CC9}">
      <dgm:prSet phldrT="[文本]"/>
      <dgm:spPr/>
      <dgm:t>
        <a:bodyPr/>
        <a:lstStyle/>
        <a:p>
          <a:r>
            <a:rPr lang="zh-CN" altLang="en-US" dirty="0"/>
            <a:t>数据获取</a:t>
          </a:r>
        </a:p>
      </dgm:t>
    </dgm:pt>
    <dgm:pt modelId="{B978D1CD-A1DA-CF46-8621-67B8D60750F1}" type="parTrans" cxnId="{7E59E897-608F-3A47-9B7A-4205BE11696A}">
      <dgm:prSet/>
      <dgm:spPr/>
      <dgm:t>
        <a:bodyPr/>
        <a:lstStyle/>
        <a:p>
          <a:endParaRPr lang="zh-CN" altLang="en-US"/>
        </a:p>
      </dgm:t>
    </dgm:pt>
    <dgm:pt modelId="{FECCF492-001F-F240-9F6C-1978B4716F0F}" type="sibTrans" cxnId="{7E59E897-608F-3A47-9B7A-4205BE11696A}">
      <dgm:prSet/>
      <dgm:spPr/>
      <dgm:t>
        <a:bodyPr/>
        <a:lstStyle/>
        <a:p>
          <a:endParaRPr lang="zh-CN" altLang="en-US"/>
        </a:p>
      </dgm:t>
    </dgm:pt>
    <dgm:pt modelId="{0116DF6C-A155-4149-AB47-728336A47087}">
      <dgm:prSet phldrT="[文本]"/>
      <dgm:spPr/>
      <dgm:t>
        <a:bodyPr/>
        <a:lstStyle/>
        <a:p>
          <a:r>
            <a:rPr lang="zh-CN" altLang="en-US" dirty="0"/>
            <a:t>数据处理</a:t>
          </a:r>
        </a:p>
      </dgm:t>
    </dgm:pt>
    <dgm:pt modelId="{65CDC210-3BB7-B540-A018-68179870C284}" type="parTrans" cxnId="{4B8A84DA-1DC5-0F4A-965D-02899D16F0BC}">
      <dgm:prSet/>
      <dgm:spPr/>
      <dgm:t>
        <a:bodyPr/>
        <a:lstStyle/>
        <a:p>
          <a:endParaRPr lang="zh-CN" altLang="en-US"/>
        </a:p>
      </dgm:t>
    </dgm:pt>
    <dgm:pt modelId="{F58BED02-63C3-E742-B7B0-4EAD27092D13}" type="sibTrans" cxnId="{4B8A84DA-1DC5-0F4A-965D-02899D16F0BC}">
      <dgm:prSet/>
      <dgm:spPr/>
      <dgm:t>
        <a:bodyPr/>
        <a:lstStyle/>
        <a:p>
          <a:endParaRPr lang="zh-CN" altLang="en-US"/>
        </a:p>
      </dgm:t>
    </dgm:pt>
    <dgm:pt modelId="{44500AF1-8EBA-0B4B-9D51-E060F41D95BD}">
      <dgm:prSet phldrT="[文本]"/>
      <dgm:spPr/>
      <dgm:t>
        <a:bodyPr/>
        <a:lstStyle/>
        <a:p>
          <a:r>
            <a:rPr lang="zh-CN" altLang="en-US" dirty="0"/>
            <a:t>网页抓取</a:t>
          </a:r>
        </a:p>
      </dgm:t>
    </dgm:pt>
    <dgm:pt modelId="{44B111CD-4AC1-524E-B6BC-766A95B9414C}" type="parTrans" cxnId="{740EAB13-A4E2-6E42-8C00-055AD3DB6845}">
      <dgm:prSet/>
      <dgm:spPr/>
      <dgm:t>
        <a:bodyPr/>
        <a:lstStyle/>
        <a:p>
          <a:endParaRPr lang="zh-CN" altLang="en-US"/>
        </a:p>
      </dgm:t>
    </dgm:pt>
    <dgm:pt modelId="{C82898E2-8FEC-0843-BC38-A0C16AC7CE04}" type="sibTrans" cxnId="{740EAB13-A4E2-6E42-8C00-055AD3DB6845}">
      <dgm:prSet/>
      <dgm:spPr/>
      <dgm:t>
        <a:bodyPr/>
        <a:lstStyle/>
        <a:p>
          <a:endParaRPr lang="zh-CN" altLang="en-US"/>
        </a:p>
      </dgm:t>
    </dgm:pt>
    <dgm:pt modelId="{FA07C8EC-F731-FF48-B519-A31843CA3717}">
      <dgm:prSet phldrT="[文本]"/>
      <dgm:spPr/>
      <dgm:t>
        <a:bodyPr/>
        <a:lstStyle/>
        <a:p>
          <a:r>
            <a:rPr lang="zh-CN" altLang="en-US" dirty="0"/>
            <a:t>网页解析</a:t>
          </a:r>
        </a:p>
      </dgm:t>
    </dgm:pt>
    <dgm:pt modelId="{0F0F9BC9-54F7-D842-A559-82D3B7AD4653}" type="parTrans" cxnId="{B5C36E08-D695-9345-9C36-CE693A9AD70A}">
      <dgm:prSet/>
      <dgm:spPr/>
      <dgm:t>
        <a:bodyPr/>
        <a:lstStyle/>
        <a:p>
          <a:endParaRPr lang="zh-CN" altLang="en-US"/>
        </a:p>
      </dgm:t>
    </dgm:pt>
    <dgm:pt modelId="{BA34FC4C-05F2-D349-8146-3005C5F27100}" type="sibTrans" cxnId="{B5C36E08-D695-9345-9C36-CE693A9AD70A}">
      <dgm:prSet/>
      <dgm:spPr/>
      <dgm:t>
        <a:bodyPr/>
        <a:lstStyle/>
        <a:p>
          <a:endParaRPr lang="zh-CN" altLang="en-US"/>
        </a:p>
      </dgm:t>
    </dgm:pt>
    <dgm:pt modelId="{B651ABBC-427E-5244-B07C-71F3C59F5E5E}">
      <dgm:prSet phldrT="[文本]"/>
      <dgm:spPr/>
      <dgm:t>
        <a:bodyPr/>
        <a:lstStyle/>
        <a:p>
          <a:r>
            <a:rPr lang="zh-CN" altLang="en-US" dirty="0"/>
            <a:t>中文分词</a:t>
          </a:r>
        </a:p>
      </dgm:t>
    </dgm:pt>
    <dgm:pt modelId="{B7A4B335-173A-C14C-8C18-9E5745719133}" type="parTrans" cxnId="{406BEE41-4D98-7A49-A57A-144280E7521C}">
      <dgm:prSet/>
      <dgm:spPr/>
      <dgm:t>
        <a:bodyPr/>
        <a:lstStyle/>
        <a:p>
          <a:endParaRPr lang="zh-CN" altLang="en-US"/>
        </a:p>
      </dgm:t>
    </dgm:pt>
    <dgm:pt modelId="{2785AB89-E3E7-A744-A12B-1CC92E99D52E}" type="sibTrans" cxnId="{406BEE41-4D98-7A49-A57A-144280E7521C}">
      <dgm:prSet/>
      <dgm:spPr/>
      <dgm:t>
        <a:bodyPr/>
        <a:lstStyle/>
        <a:p>
          <a:endParaRPr lang="zh-CN" altLang="en-US"/>
        </a:p>
      </dgm:t>
    </dgm:pt>
    <dgm:pt modelId="{D99DD0C5-2410-944D-82F5-76556657EC0A}">
      <dgm:prSet phldrT="[文本]"/>
      <dgm:spPr/>
      <dgm:t>
        <a:bodyPr/>
        <a:lstStyle/>
        <a:p>
          <a:r>
            <a:rPr lang="zh-CN" altLang="en-US" dirty="0"/>
            <a:t>文本分析</a:t>
          </a:r>
        </a:p>
      </dgm:t>
    </dgm:pt>
    <dgm:pt modelId="{9D0F7265-B34F-4345-864A-0A46275C629E}" type="parTrans" cxnId="{42BDDF96-0574-E147-BEBD-57FEAB7B2D61}">
      <dgm:prSet/>
      <dgm:spPr/>
      <dgm:t>
        <a:bodyPr/>
        <a:lstStyle/>
        <a:p>
          <a:endParaRPr lang="zh-CN" altLang="en-US"/>
        </a:p>
      </dgm:t>
    </dgm:pt>
    <dgm:pt modelId="{CE881428-7A05-F841-B4E0-BF7E1DDEEFF9}" type="sibTrans" cxnId="{42BDDF96-0574-E147-BEBD-57FEAB7B2D61}">
      <dgm:prSet/>
      <dgm:spPr/>
      <dgm:t>
        <a:bodyPr/>
        <a:lstStyle/>
        <a:p>
          <a:endParaRPr lang="zh-CN" altLang="en-US"/>
        </a:p>
      </dgm:t>
    </dgm:pt>
    <dgm:pt modelId="{A82678BB-F781-2C4F-AAC9-04CFD4DB88C9}">
      <dgm:prSet phldrT="[文本]"/>
      <dgm:spPr/>
      <dgm:t>
        <a:bodyPr/>
        <a:lstStyle/>
        <a:p>
          <a:r>
            <a:rPr lang="zh-CN" altLang="en-US" b="1" dirty="0">
              <a:solidFill>
                <a:schemeClr val="tx1"/>
              </a:solidFill>
            </a:rPr>
            <a:t>文本分类</a:t>
          </a:r>
        </a:p>
      </dgm:t>
    </dgm:pt>
    <dgm:pt modelId="{6FCCE503-66C3-8C42-AE4F-393FC9CBB764}" type="parTrans" cxnId="{CB43649C-FCAB-8646-8E37-5E81D0FFCFA3}">
      <dgm:prSet/>
      <dgm:spPr/>
      <dgm:t>
        <a:bodyPr/>
        <a:lstStyle/>
        <a:p>
          <a:endParaRPr lang="zh-CN" altLang="en-US"/>
        </a:p>
      </dgm:t>
    </dgm:pt>
    <dgm:pt modelId="{C7F9F490-953A-C445-A529-E15388A52E02}" type="sibTrans" cxnId="{CB43649C-FCAB-8646-8E37-5E81D0FFCFA3}">
      <dgm:prSet/>
      <dgm:spPr/>
      <dgm:t>
        <a:bodyPr/>
        <a:lstStyle/>
        <a:p>
          <a:endParaRPr lang="zh-CN" altLang="en-US"/>
        </a:p>
      </dgm:t>
    </dgm:pt>
    <dgm:pt modelId="{DD8FF1EA-B8DF-C743-BCCE-C58876BBA00E}">
      <dgm:prSet phldrT="[文本]"/>
      <dgm:spPr/>
      <dgm:t>
        <a:bodyPr/>
        <a:lstStyle/>
        <a:p>
          <a:r>
            <a:rPr lang="zh-CN" altLang="en-US" dirty="0"/>
            <a:t>文本检索</a:t>
          </a:r>
        </a:p>
      </dgm:t>
    </dgm:pt>
    <dgm:pt modelId="{5B95E0AE-FA35-7045-9D44-D3C872BA0C82}" type="parTrans" cxnId="{FA6E7569-D588-784D-9184-DAED66EBD88E}">
      <dgm:prSet/>
      <dgm:spPr/>
      <dgm:t>
        <a:bodyPr/>
        <a:lstStyle/>
        <a:p>
          <a:endParaRPr lang="zh-CN" altLang="en-US"/>
        </a:p>
      </dgm:t>
    </dgm:pt>
    <dgm:pt modelId="{AC204E78-EC04-6745-A22C-2ADF33008BC9}" type="sibTrans" cxnId="{FA6E7569-D588-784D-9184-DAED66EBD88E}">
      <dgm:prSet/>
      <dgm:spPr/>
      <dgm:t>
        <a:bodyPr/>
        <a:lstStyle/>
        <a:p>
          <a:endParaRPr lang="zh-CN" altLang="en-US"/>
        </a:p>
      </dgm:t>
    </dgm:pt>
    <dgm:pt modelId="{EED821C7-95DF-E641-97C2-133743204DB6}">
      <dgm:prSet phldrT="[文本]"/>
      <dgm:spPr/>
      <dgm:t>
        <a:bodyPr/>
        <a:lstStyle/>
        <a:p>
          <a:r>
            <a:rPr lang="zh-CN" altLang="en-US" dirty="0">
              <a:solidFill>
                <a:srgbClr val="C00000"/>
              </a:solidFill>
            </a:rPr>
            <a:t>文本索引</a:t>
          </a:r>
        </a:p>
      </dgm:t>
    </dgm:pt>
    <dgm:pt modelId="{72966840-7996-834B-906C-CB84AED1F40C}" type="parTrans" cxnId="{E9A0EECF-605F-DF4A-963C-25FCB8546B7D}">
      <dgm:prSet/>
      <dgm:spPr/>
      <dgm:t>
        <a:bodyPr/>
        <a:lstStyle/>
        <a:p>
          <a:endParaRPr lang="zh-CN" altLang="en-US"/>
        </a:p>
      </dgm:t>
    </dgm:pt>
    <dgm:pt modelId="{04119EC4-1403-5D45-84B7-C76F36A9FC02}" type="sibTrans" cxnId="{E9A0EECF-605F-DF4A-963C-25FCB8546B7D}">
      <dgm:prSet/>
      <dgm:spPr/>
      <dgm:t>
        <a:bodyPr/>
        <a:lstStyle/>
        <a:p>
          <a:endParaRPr lang="zh-CN" altLang="en-US"/>
        </a:p>
      </dgm:t>
    </dgm:pt>
    <dgm:pt modelId="{06403A1A-0864-B447-B238-ED31EDF5001D}">
      <dgm:prSet phldrT="[文本]"/>
      <dgm:spPr/>
      <dgm:t>
        <a:bodyPr/>
        <a:lstStyle/>
        <a:p>
          <a:r>
            <a:rPr lang="zh-CN" altLang="en-US" dirty="0">
              <a:solidFill>
                <a:srgbClr val="C00000"/>
              </a:solidFill>
            </a:rPr>
            <a:t>搜索排序</a:t>
          </a:r>
        </a:p>
      </dgm:t>
    </dgm:pt>
    <dgm:pt modelId="{3852C253-DB98-C04A-9BF7-0609DDA5E91B}" type="parTrans" cxnId="{00CF601F-1AE0-E247-AC30-E6C9840EA820}">
      <dgm:prSet/>
      <dgm:spPr/>
      <dgm:t>
        <a:bodyPr/>
        <a:lstStyle/>
        <a:p>
          <a:endParaRPr lang="zh-CN" altLang="en-US"/>
        </a:p>
      </dgm:t>
    </dgm:pt>
    <dgm:pt modelId="{E660A346-C36C-1848-B453-7FD3C7F63046}" type="sibTrans" cxnId="{00CF601F-1AE0-E247-AC30-E6C9840EA820}">
      <dgm:prSet/>
      <dgm:spPr/>
      <dgm:t>
        <a:bodyPr/>
        <a:lstStyle/>
        <a:p>
          <a:endParaRPr lang="zh-CN" altLang="en-US"/>
        </a:p>
      </dgm:t>
    </dgm:pt>
    <dgm:pt modelId="{2A1DD125-8E64-FB4E-B27D-6250CE552D84}">
      <dgm:prSet phldrT="[文本]"/>
      <dgm:spPr/>
      <dgm:t>
        <a:bodyPr/>
        <a:lstStyle/>
        <a:p>
          <a:r>
            <a:rPr lang="zh-CN" altLang="en-US" dirty="0"/>
            <a:t>文本表达</a:t>
          </a:r>
        </a:p>
      </dgm:t>
    </dgm:pt>
    <dgm:pt modelId="{E7E03099-E63D-BE46-8D39-86C1A0B448D5}" type="parTrans" cxnId="{3AC788BF-D988-0D4C-ADEF-965AC6FDA4FD}">
      <dgm:prSet/>
      <dgm:spPr/>
      <dgm:t>
        <a:bodyPr/>
        <a:lstStyle/>
        <a:p>
          <a:endParaRPr lang="zh-CN" altLang="en-US"/>
        </a:p>
      </dgm:t>
    </dgm:pt>
    <dgm:pt modelId="{1DB38D97-D14E-F14D-A6F9-71E603B4D1CC}" type="sibTrans" cxnId="{3AC788BF-D988-0D4C-ADEF-965AC6FDA4FD}">
      <dgm:prSet/>
      <dgm:spPr/>
      <dgm:t>
        <a:bodyPr/>
        <a:lstStyle/>
        <a:p>
          <a:endParaRPr lang="zh-CN" altLang="en-US"/>
        </a:p>
      </dgm:t>
    </dgm:pt>
    <dgm:pt modelId="{E5075839-91B5-7044-B058-6F21619ED097}" type="pres">
      <dgm:prSet presAssocID="{24659926-7688-1849-AE9C-599A9672BCBA}" presName="Name0" presStyleCnt="0">
        <dgm:presLayoutVars>
          <dgm:dir/>
          <dgm:animLvl val="lvl"/>
          <dgm:resizeHandles val="exact"/>
        </dgm:presLayoutVars>
      </dgm:prSet>
      <dgm:spPr/>
    </dgm:pt>
    <dgm:pt modelId="{F120307F-8B23-5B4D-B011-9FC75E4A583D}" type="pres">
      <dgm:prSet presAssocID="{24659926-7688-1849-AE9C-599A9672BCBA}" presName="tSp" presStyleCnt="0"/>
      <dgm:spPr/>
    </dgm:pt>
    <dgm:pt modelId="{4C39AE1B-49F7-384A-800E-0657AFE406BB}" type="pres">
      <dgm:prSet presAssocID="{24659926-7688-1849-AE9C-599A9672BCBA}" presName="bSp" presStyleCnt="0"/>
      <dgm:spPr/>
    </dgm:pt>
    <dgm:pt modelId="{1AA61AE4-B7D7-E344-9826-9D64F8849257}" type="pres">
      <dgm:prSet presAssocID="{24659926-7688-1849-AE9C-599A9672BCBA}" presName="process" presStyleCnt="0"/>
      <dgm:spPr/>
    </dgm:pt>
    <dgm:pt modelId="{03FF4FCA-E73F-0D4E-979A-37EEDAE8D6FB}" type="pres">
      <dgm:prSet presAssocID="{833B1DEE-7F72-9246-8FD8-BC852CE35CC9}" presName="composite1" presStyleCnt="0"/>
      <dgm:spPr/>
    </dgm:pt>
    <dgm:pt modelId="{2FFED8AC-39D2-C54C-AC92-80C7D2153AE4}" type="pres">
      <dgm:prSet presAssocID="{833B1DEE-7F72-9246-8FD8-BC852CE35CC9}" presName="dummyNode1" presStyleLbl="node1" presStyleIdx="0" presStyleCnt="4"/>
      <dgm:spPr/>
    </dgm:pt>
    <dgm:pt modelId="{A8110EEC-AD82-434C-9290-A27EF621883E}" type="pres">
      <dgm:prSet presAssocID="{833B1DEE-7F72-9246-8FD8-BC852CE35CC9}" presName="childNode1" presStyleLbl="bgAcc1" presStyleIdx="0" presStyleCnt="4">
        <dgm:presLayoutVars>
          <dgm:bulletEnabled val="1"/>
        </dgm:presLayoutVars>
      </dgm:prSet>
      <dgm:spPr/>
      <dgm:t>
        <a:bodyPr/>
        <a:lstStyle/>
        <a:p>
          <a:endParaRPr lang="zh-CN" altLang="en-US"/>
        </a:p>
      </dgm:t>
    </dgm:pt>
    <dgm:pt modelId="{C217656A-0350-9442-A0D9-4712DFB72432}" type="pres">
      <dgm:prSet presAssocID="{833B1DEE-7F72-9246-8FD8-BC852CE35CC9}" presName="childNode1tx" presStyleLbl="bgAcc1" presStyleIdx="0" presStyleCnt="4">
        <dgm:presLayoutVars>
          <dgm:bulletEnabled val="1"/>
        </dgm:presLayoutVars>
      </dgm:prSet>
      <dgm:spPr/>
      <dgm:t>
        <a:bodyPr/>
        <a:lstStyle/>
        <a:p>
          <a:endParaRPr lang="zh-CN" altLang="en-US"/>
        </a:p>
      </dgm:t>
    </dgm:pt>
    <dgm:pt modelId="{E3413BEC-7C9C-C04F-9631-99E62CA70244}" type="pres">
      <dgm:prSet presAssocID="{833B1DEE-7F72-9246-8FD8-BC852CE35CC9}" presName="parentNode1" presStyleLbl="node1" presStyleIdx="0" presStyleCnt="4">
        <dgm:presLayoutVars>
          <dgm:chMax val="1"/>
          <dgm:bulletEnabled val="1"/>
        </dgm:presLayoutVars>
      </dgm:prSet>
      <dgm:spPr/>
      <dgm:t>
        <a:bodyPr/>
        <a:lstStyle/>
        <a:p>
          <a:endParaRPr lang="zh-CN" altLang="en-US"/>
        </a:p>
      </dgm:t>
    </dgm:pt>
    <dgm:pt modelId="{E0F7F00A-30BA-B546-8E8A-FA8D4AE209E4}" type="pres">
      <dgm:prSet presAssocID="{833B1DEE-7F72-9246-8FD8-BC852CE35CC9}" presName="connSite1" presStyleCnt="0"/>
      <dgm:spPr/>
    </dgm:pt>
    <dgm:pt modelId="{379EEBE1-51F9-1646-B5B6-BC1E0819AB48}" type="pres">
      <dgm:prSet presAssocID="{FECCF492-001F-F240-9F6C-1978B4716F0F}" presName="Name9" presStyleLbl="sibTrans2D1" presStyleIdx="0" presStyleCnt="3"/>
      <dgm:spPr/>
      <dgm:t>
        <a:bodyPr/>
        <a:lstStyle/>
        <a:p>
          <a:endParaRPr lang="zh-CN" altLang="en-US"/>
        </a:p>
      </dgm:t>
    </dgm:pt>
    <dgm:pt modelId="{78EA44FF-EF89-8248-95B2-C80BB7EF8FA7}" type="pres">
      <dgm:prSet presAssocID="{0116DF6C-A155-4149-AB47-728336A47087}" presName="composite2" presStyleCnt="0"/>
      <dgm:spPr/>
    </dgm:pt>
    <dgm:pt modelId="{44D1863D-F201-074C-B74F-4981905D6149}" type="pres">
      <dgm:prSet presAssocID="{0116DF6C-A155-4149-AB47-728336A47087}" presName="dummyNode2" presStyleLbl="node1" presStyleIdx="0" presStyleCnt="4"/>
      <dgm:spPr/>
    </dgm:pt>
    <dgm:pt modelId="{A7B9A3F5-0CD8-9344-8718-5D9C8D970C21}" type="pres">
      <dgm:prSet presAssocID="{0116DF6C-A155-4149-AB47-728336A47087}" presName="childNode2" presStyleLbl="bgAcc1" presStyleIdx="1" presStyleCnt="4">
        <dgm:presLayoutVars>
          <dgm:bulletEnabled val="1"/>
        </dgm:presLayoutVars>
      </dgm:prSet>
      <dgm:spPr/>
      <dgm:t>
        <a:bodyPr/>
        <a:lstStyle/>
        <a:p>
          <a:endParaRPr lang="zh-CN" altLang="en-US"/>
        </a:p>
      </dgm:t>
    </dgm:pt>
    <dgm:pt modelId="{08DA2EE0-4142-7341-8D01-5F5CE72D9AD1}" type="pres">
      <dgm:prSet presAssocID="{0116DF6C-A155-4149-AB47-728336A47087}" presName="childNode2tx" presStyleLbl="bgAcc1" presStyleIdx="1" presStyleCnt="4">
        <dgm:presLayoutVars>
          <dgm:bulletEnabled val="1"/>
        </dgm:presLayoutVars>
      </dgm:prSet>
      <dgm:spPr/>
      <dgm:t>
        <a:bodyPr/>
        <a:lstStyle/>
        <a:p>
          <a:endParaRPr lang="zh-CN" altLang="en-US"/>
        </a:p>
      </dgm:t>
    </dgm:pt>
    <dgm:pt modelId="{3E2ED394-5EF0-7445-9715-B775B3128571}" type="pres">
      <dgm:prSet presAssocID="{0116DF6C-A155-4149-AB47-728336A47087}" presName="parentNode2" presStyleLbl="node1" presStyleIdx="1" presStyleCnt="4">
        <dgm:presLayoutVars>
          <dgm:chMax val="0"/>
          <dgm:bulletEnabled val="1"/>
        </dgm:presLayoutVars>
      </dgm:prSet>
      <dgm:spPr/>
      <dgm:t>
        <a:bodyPr/>
        <a:lstStyle/>
        <a:p>
          <a:endParaRPr lang="zh-CN" altLang="en-US"/>
        </a:p>
      </dgm:t>
    </dgm:pt>
    <dgm:pt modelId="{5179691C-E4BB-7A44-908C-05EAF3039001}" type="pres">
      <dgm:prSet presAssocID="{0116DF6C-A155-4149-AB47-728336A47087}" presName="connSite2" presStyleCnt="0"/>
      <dgm:spPr/>
    </dgm:pt>
    <dgm:pt modelId="{1037E3CE-7135-264D-82C3-7E2956D0F1DF}" type="pres">
      <dgm:prSet presAssocID="{F58BED02-63C3-E742-B7B0-4EAD27092D13}" presName="Name18" presStyleLbl="sibTrans2D1" presStyleIdx="1" presStyleCnt="3"/>
      <dgm:spPr/>
      <dgm:t>
        <a:bodyPr/>
        <a:lstStyle/>
        <a:p>
          <a:endParaRPr lang="zh-CN" altLang="en-US"/>
        </a:p>
      </dgm:t>
    </dgm:pt>
    <dgm:pt modelId="{3EF294AC-FB04-854B-8F3C-98E055F2836A}" type="pres">
      <dgm:prSet presAssocID="{D99DD0C5-2410-944D-82F5-76556657EC0A}" presName="composite1" presStyleCnt="0"/>
      <dgm:spPr/>
    </dgm:pt>
    <dgm:pt modelId="{4867D926-EA8D-0A4B-AD69-4BAB211159CB}" type="pres">
      <dgm:prSet presAssocID="{D99DD0C5-2410-944D-82F5-76556657EC0A}" presName="dummyNode1" presStyleLbl="node1" presStyleIdx="1" presStyleCnt="4"/>
      <dgm:spPr/>
    </dgm:pt>
    <dgm:pt modelId="{27FFE134-25C8-4844-9149-DC9D8EBE9B0B}" type="pres">
      <dgm:prSet presAssocID="{D99DD0C5-2410-944D-82F5-76556657EC0A}" presName="childNode1" presStyleLbl="bgAcc1" presStyleIdx="2" presStyleCnt="4">
        <dgm:presLayoutVars>
          <dgm:bulletEnabled val="1"/>
        </dgm:presLayoutVars>
      </dgm:prSet>
      <dgm:spPr/>
      <dgm:t>
        <a:bodyPr/>
        <a:lstStyle/>
        <a:p>
          <a:endParaRPr lang="zh-CN" altLang="en-US"/>
        </a:p>
      </dgm:t>
    </dgm:pt>
    <dgm:pt modelId="{C49B987A-7BAE-914A-9001-15147BF265EA}" type="pres">
      <dgm:prSet presAssocID="{D99DD0C5-2410-944D-82F5-76556657EC0A}" presName="childNode1tx" presStyleLbl="bgAcc1" presStyleIdx="2" presStyleCnt="4">
        <dgm:presLayoutVars>
          <dgm:bulletEnabled val="1"/>
        </dgm:presLayoutVars>
      </dgm:prSet>
      <dgm:spPr/>
      <dgm:t>
        <a:bodyPr/>
        <a:lstStyle/>
        <a:p>
          <a:endParaRPr lang="zh-CN" altLang="en-US"/>
        </a:p>
      </dgm:t>
    </dgm:pt>
    <dgm:pt modelId="{B30C239E-E5D6-BC44-ACAB-C2E8B0678885}" type="pres">
      <dgm:prSet presAssocID="{D99DD0C5-2410-944D-82F5-76556657EC0A}" presName="parentNode1" presStyleLbl="node1" presStyleIdx="2" presStyleCnt="4">
        <dgm:presLayoutVars>
          <dgm:chMax val="1"/>
          <dgm:bulletEnabled val="1"/>
        </dgm:presLayoutVars>
      </dgm:prSet>
      <dgm:spPr/>
      <dgm:t>
        <a:bodyPr/>
        <a:lstStyle/>
        <a:p>
          <a:endParaRPr lang="zh-CN" altLang="en-US"/>
        </a:p>
      </dgm:t>
    </dgm:pt>
    <dgm:pt modelId="{621B83D0-C799-214F-8B89-D398FD3F1748}" type="pres">
      <dgm:prSet presAssocID="{D99DD0C5-2410-944D-82F5-76556657EC0A}" presName="connSite1" presStyleCnt="0"/>
      <dgm:spPr/>
    </dgm:pt>
    <dgm:pt modelId="{40716FB7-70DF-F447-9B02-C6F0E2E3363B}" type="pres">
      <dgm:prSet presAssocID="{CE881428-7A05-F841-B4E0-BF7E1DDEEFF9}" presName="Name9" presStyleLbl="sibTrans2D1" presStyleIdx="2" presStyleCnt="3"/>
      <dgm:spPr/>
      <dgm:t>
        <a:bodyPr/>
        <a:lstStyle/>
        <a:p>
          <a:endParaRPr lang="zh-CN" altLang="en-US"/>
        </a:p>
      </dgm:t>
    </dgm:pt>
    <dgm:pt modelId="{341D3FDF-8E0F-E74D-A6DE-D35BEB89FEBF}" type="pres">
      <dgm:prSet presAssocID="{DD8FF1EA-B8DF-C743-BCCE-C58876BBA00E}" presName="composite2" presStyleCnt="0"/>
      <dgm:spPr/>
    </dgm:pt>
    <dgm:pt modelId="{BEDE2A24-B59C-9444-8C14-B09AFB77DAB3}" type="pres">
      <dgm:prSet presAssocID="{DD8FF1EA-B8DF-C743-BCCE-C58876BBA00E}" presName="dummyNode2" presStyleLbl="node1" presStyleIdx="2" presStyleCnt="4"/>
      <dgm:spPr/>
    </dgm:pt>
    <dgm:pt modelId="{C36CB93B-7954-874E-B46F-76B89349002E}" type="pres">
      <dgm:prSet presAssocID="{DD8FF1EA-B8DF-C743-BCCE-C58876BBA00E}" presName="childNode2" presStyleLbl="bgAcc1" presStyleIdx="3" presStyleCnt="4">
        <dgm:presLayoutVars>
          <dgm:bulletEnabled val="1"/>
        </dgm:presLayoutVars>
      </dgm:prSet>
      <dgm:spPr/>
      <dgm:t>
        <a:bodyPr/>
        <a:lstStyle/>
        <a:p>
          <a:endParaRPr lang="zh-CN" altLang="en-US"/>
        </a:p>
      </dgm:t>
    </dgm:pt>
    <dgm:pt modelId="{F171B5DB-4FAC-0D4F-B637-0B01D1DAF4EE}" type="pres">
      <dgm:prSet presAssocID="{DD8FF1EA-B8DF-C743-BCCE-C58876BBA00E}" presName="childNode2tx" presStyleLbl="bgAcc1" presStyleIdx="3" presStyleCnt="4">
        <dgm:presLayoutVars>
          <dgm:bulletEnabled val="1"/>
        </dgm:presLayoutVars>
      </dgm:prSet>
      <dgm:spPr/>
      <dgm:t>
        <a:bodyPr/>
        <a:lstStyle/>
        <a:p>
          <a:endParaRPr lang="zh-CN" altLang="en-US"/>
        </a:p>
      </dgm:t>
    </dgm:pt>
    <dgm:pt modelId="{C0F4225C-8C02-4340-AB5D-6F00F902940B}" type="pres">
      <dgm:prSet presAssocID="{DD8FF1EA-B8DF-C743-BCCE-C58876BBA00E}" presName="parentNode2" presStyleLbl="node1" presStyleIdx="3" presStyleCnt="4">
        <dgm:presLayoutVars>
          <dgm:chMax val="0"/>
          <dgm:bulletEnabled val="1"/>
        </dgm:presLayoutVars>
      </dgm:prSet>
      <dgm:spPr/>
      <dgm:t>
        <a:bodyPr/>
        <a:lstStyle/>
        <a:p>
          <a:endParaRPr lang="zh-CN" altLang="en-US"/>
        </a:p>
      </dgm:t>
    </dgm:pt>
    <dgm:pt modelId="{B5D8C511-A90B-CE47-932B-BA773FA5548C}" type="pres">
      <dgm:prSet presAssocID="{DD8FF1EA-B8DF-C743-BCCE-C58876BBA00E}" presName="connSite2" presStyleCnt="0"/>
      <dgm:spPr/>
    </dgm:pt>
  </dgm:ptLst>
  <dgm:cxnLst>
    <dgm:cxn modelId="{89579BFB-2A64-AF44-963C-643544F28242}" type="presOf" srcId="{B651ABBC-427E-5244-B07C-71F3C59F5E5E}" destId="{08DA2EE0-4142-7341-8D01-5F5CE72D9AD1}" srcOrd="1" destOrd="0" presId="urn:microsoft.com/office/officeart/2005/8/layout/hProcess4"/>
    <dgm:cxn modelId="{8D66C8A9-94F3-D541-BD42-206CC08BD6F0}" type="presOf" srcId="{24659926-7688-1849-AE9C-599A9672BCBA}" destId="{E5075839-91B5-7044-B058-6F21619ED097}" srcOrd="0" destOrd="0" presId="urn:microsoft.com/office/officeart/2005/8/layout/hProcess4"/>
    <dgm:cxn modelId="{AC02FE71-DCF5-AF41-A6A6-B4E869CA6361}" type="presOf" srcId="{D99DD0C5-2410-944D-82F5-76556657EC0A}" destId="{B30C239E-E5D6-BC44-ACAB-C2E8B0678885}" srcOrd="0" destOrd="0" presId="urn:microsoft.com/office/officeart/2005/8/layout/hProcess4"/>
    <dgm:cxn modelId="{42BDDF96-0574-E147-BEBD-57FEAB7B2D61}" srcId="{24659926-7688-1849-AE9C-599A9672BCBA}" destId="{D99DD0C5-2410-944D-82F5-76556657EC0A}" srcOrd="2" destOrd="0" parTransId="{9D0F7265-B34F-4345-864A-0A46275C629E}" sibTransId="{CE881428-7A05-F841-B4E0-BF7E1DDEEFF9}"/>
    <dgm:cxn modelId="{4B8A84DA-1DC5-0F4A-965D-02899D16F0BC}" srcId="{24659926-7688-1849-AE9C-599A9672BCBA}" destId="{0116DF6C-A155-4149-AB47-728336A47087}" srcOrd="1" destOrd="0" parTransId="{65CDC210-3BB7-B540-A018-68179870C284}" sibTransId="{F58BED02-63C3-E742-B7B0-4EAD27092D13}"/>
    <dgm:cxn modelId="{E9A0EECF-605F-DF4A-963C-25FCB8546B7D}" srcId="{DD8FF1EA-B8DF-C743-BCCE-C58876BBA00E}" destId="{EED821C7-95DF-E641-97C2-133743204DB6}" srcOrd="0" destOrd="0" parTransId="{72966840-7996-834B-906C-CB84AED1F40C}" sibTransId="{04119EC4-1403-5D45-84B7-C76F36A9FC02}"/>
    <dgm:cxn modelId="{E32D8CD7-53FA-B540-A333-CBE485CB0A24}" type="presOf" srcId="{44500AF1-8EBA-0B4B-9D51-E060F41D95BD}" destId="{A8110EEC-AD82-434C-9290-A27EF621883E}" srcOrd="0" destOrd="0" presId="urn:microsoft.com/office/officeart/2005/8/layout/hProcess4"/>
    <dgm:cxn modelId="{34A3EA4D-379E-6E41-B5F3-E5FF663A3CBF}" type="presOf" srcId="{0116DF6C-A155-4149-AB47-728336A47087}" destId="{3E2ED394-5EF0-7445-9715-B775B3128571}" srcOrd="0" destOrd="0" presId="urn:microsoft.com/office/officeart/2005/8/layout/hProcess4"/>
    <dgm:cxn modelId="{740EAB13-A4E2-6E42-8C00-055AD3DB6845}" srcId="{833B1DEE-7F72-9246-8FD8-BC852CE35CC9}" destId="{44500AF1-8EBA-0B4B-9D51-E060F41D95BD}" srcOrd="0" destOrd="0" parTransId="{44B111CD-4AC1-524E-B6BC-766A95B9414C}" sibTransId="{C82898E2-8FEC-0843-BC38-A0C16AC7CE04}"/>
    <dgm:cxn modelId="{553872ED-4CB2-9846-81C0-D259947A1C48}" type="presOf" srcId="{06403A1A-0864-B447-B238-ED31EDF5001D}" destId="{C36CB93B-7954-874E-B46F-76B89349002E}" srcOrd="0" destOrd="1" presId="urn:microsoft.com/office/officeart/2005/8/layout/hProcess4"/>
    <dgm:cxn modelId="{FA6E7569-D588-784D-9184-DAED66EBD88E}" srcId="{24659926-7688-1849-AE9C-599A9672BCBA}" destId="{DD8FF1EA-B8DF-C743-BCCE-C58876BBA00E}" srcOrd="3" destOrd="0" parTransId="{5B95E0AE-FA35-7045-9D44-D3C872BA0C82}" sibTransId="{AC204E78-EC04-6745-A22C-2ADF33008BC9}"/>
    <dgm:cxn modelId="{7E59E897-608F-3A47-9B7A-4205BE11696A}" srcId="{24659926-7688-1849-AE9C-599A9672BCBA}" destId="{833B1DEE-7F72-9246-8FD8-BC852CE35CC9}" srcOrd="0" destOrd="0" parTransId="{B978D1CD-A1DA-CF46-8621-67B8D60750F1}" sibTransId="{FECCF492-001F-F240-9F6C-1978B4716F0F}"/>
    <dgm:cxn modelId="{00CF601F-1AE0-E247-AC30-E6C9840EA820}" srcId="{DD8FF1EA-B8DF-C743-BCCE-C58876BBA00E}" destId="{06403A1A-0864-B447-B238-ED31EDF5001D}" srcOrd="1" destOrd="0" parTransId="{3852C253-DB98-C04A-9BF7-0609DDA5E91B}" sibTransId="{E660A346-C36C-1848-B453-7FD3C7F63046}"/>
    <dgm:cxn modelId="{469C8430-8E0A-C947-92CF-C0601B462A82}" type="presOf" srcId="{2A1DD125-8E64-FB4E-B27D-6250CE552D84}" destId="{C49B987A-7BAE-914A-9001-15147BF265EA}" srcOrd="1" destOrd="0" presId="urn:microsoft.com/office/officeart/2005/8/layout/hProcess4"/>
    <dgm:cxn modelId="{3437A7AE-A498-D740-98BD-C18EF7E219F4}" type="presOf" srcId="{B651ABBC-427E-5244-B07C-71F3C59F5E5E}" destId="{A7B9A3F5-0CD8-9344-8718-5D9C8D970C21}" srcOrd="0" destOrd="0" presId="urn:microsoft.com/office/officeart/2005/8/layout/hProcess4"/>
    <dgm:cxn modelId="{CB43649C-FCAB-8646-8E37-5E81D0FFCFA3}" srcId="{D99DD0C5-2410-944D-82F5-76556657EC0A}" destId="{A82678BB-F781-2C4F-AAC9-04CFD4DB88C9}" srcOrd="1" destOrd="0" parTransId="{6FCCE503-66C3-8C42-AE4F-393FC9CBB764}" sibTransId="{C7F9F490-953A-C445-A529-E15388A52E02}"/>
    <dgm:cxn modelId="{9EB24DE3-0223-B647-A460-942A6707FB87}" type="presOf" srcId="{833B1DEE-7F72-9246-8FD8-BC852CE35CC9}" destId="{E3413BEC-7C9C-C04F-9631-99E62CA70244}" srcOrd="0" destOrd="0" presId="urn:microsoft.com/office/officeart/2005/8/layout/hProcess4"/>
    <dgm:cxn modelId="{9A771967-9785-E341-98C2-69E73874EB47}" type="presOf" srcId="{EED821C7-95DF-E641-97C2-133743204DB6}" destId="{F171B5DB-4FAC-0D4F-B637-0B01D1DAF4EE}" srcOrd="1" destOrd="0" presId="urn:microsoft.com/office/officeart/2005/8/layout/hProcess4"/>
    <dgm:cxn modelId="{02B1DB7C-0E42-F742-BCC7-454497065DFD}" type="presOf" srcId="{06403A1A-0864-B447-B238-ED31EDF5001D}" destId="{F171B5DB-4FAC-0D4F-B637-0B01D1DAF4EE}" srcOrd="1" destOrd="1" presId="urn:microsoft.com/office/officeart/2005/8/layout/hProcess4"/>
    <dgm:cxn modelId="{41D82BED-BC4D-0942-B3CD-2C485A31D466}" type="presOf" srcId="{F58BED02-63C3-E742-B7B0-4EAD27092D13}" destId="{1037E3CE-7135-264D-82C3-7E2956D0F1DF}" srcOrd="0" destOrd="0" presId="urn:microsoft.com/office/officeart/2005/8/layout/hProcess4"/>
    <dgm:cxn modelId="{011A07B0-6996-9342-9A51-09BFD4CC7C0E}" type="presOf" srcId="{A82678BB-F781-2C4F-AAC9-04CFD4DB88C9}" destId="{C49B987A-7BAE-914A-9001-15147BF265EA}" srcOrd="1" destOrd="1" presId="urn:microsoft.com/office/officeart/2005/8/layout/hProcess4"/>
    <dgm:cxn modelId="{D13F1E94-98CA-C540-B2B3-6E4514B7042A}" type="presOf" srcId="{EED821C7-95DF-E641-97C2-133743204DB6}" destId="{C36CB93B-7954-874E-B46F-76B89349002E}" srcOrd="0" destOrd="0" presId="urn:microsoft.com/office/officeart/2005/8/layout/hProcess4"/>
    <dgm:cxn modelId="{BFD23F74-BF81-EB4E-B16B-1937F5119B6C}" type="presOf" srcId="{FECCF492-001F-F240-9F6C-1978B4716F0F}" destId="{379EEBE1-51F9-1646-B5B6-BC1E0819AB48}" srcOrd="0" destOrd="0" presId="urn:microsoft.com/office/officeart/2005/8/layout/hProcess4"/>
    <dgm:cxn modelId="{D78D8B89-CB60-7D4A-9B04-81E6DEE4B0DA}" type="presOf" srcId="{DD8FF1EA-B8DF-C743-BCCE-C58876BBA00E}" destId="{C0F4225C-8C02-4340-AB5D-6F00F902940B}" srcOrd="0" destOrd="0" presId="urn:microsoft.com/office/officeart/2005/8/layout/hProcess4"/>
    <dgm:cxn modelId="{72FA1138-1A66-644B-884B-4F86679A7CE1}" type="presOf" srcId="{FA07C8EC-F731-FF48-B519-A31843CA3717}" destId="{A8110EEC-AD82-434C-9290-A27EF621883E}" srcOrd="0" destOrd="1" presId="urn:microsoft.com/office/officeart/2005/8/layout/hProcess4"/>
    <dgm:cxn modelId="{B807E2A4-D727-1347-9F12-32B8EB59CF7A}" type="presOf" srcId="{44500AF1-8EBA-0B4B-9D51-E060F41D95BD}" destId="{C217656A-0350-9442-A0D9-4712DFB72432}" srcOrd="1" destOrd="0" presId="urn:microsoft.com/office/officeart/2005/8/layout/hProcess4"/>
    <dgm:cxn modelId="{B59ED324-E44A-3843-B173-30AC1CC82846}" type="presOf" srcId="{FA07C8EC-F731-FF48-B519-A31843CA3717}" destId="{C217656A-0350-9442-A0D9-4712DFB72432}" srcOrd="1" destOrd="1" presId="urn:microsoft.com/office/officeart/2005/8/layout/hProcess4"/>
    <dgm:cxn modelId="{B5C36E08-D695-9345-9C36-CE693A9AD70A}" srcId="{833B1DEE-7F72-9246-8FD8-BC852CE35CC9}" destId="{FA07C8EC-F731-FF48-B519-A31843CA3717}" srcOrd="1" destOrd="0" parTransId="{0F0F9BC9-54F7-D842-A559-82D3B7AD4653}" sibTransId="{BA34FC4C-05F2-D349-8146-3005C5F27100}"/>
    <dgm:cxn modelId="{3AC788BF-D988-0D4C-ADEF-965AC6FDA4FD}" srcId="{D99DD0C5-2410-944D-82F5-76556657EC0A}" destId="{2A1DD125-8E64-FB4E-B27D-6250CE552D84}" srcOrd="0" destOrd="0" parTransId="{E7E03099-E63D-BE46-8D39-86C1A0B448D5}" sibTransId="{1DB38D97-D14E-F14D-A6F9-71E603B4D1CC}"/>
    <dgm:cxn modelId="{406BEE41-4D98-7A49-A57A-144280E7521C}" srcId="{0116DF6C-A155-4149-AB47-728336A47087}" destId="{B651ABBC-427E-5244-B07C-71F3C59F5E5E}" srcOrd="0" destOrd="0" parTransId="{B7A4B335-173A-C14C-8C18-9E5745719133}" sibTransId="{2785AB89-E3E7-A744-A12B-1CC92E99D52E}"/>
    <dgm:cxn modelId="{61D4FECD-9B03-7D4D-A8DE-8A14D55F351A}" type="presOf" srcId="{CE881428-7A05-F841-B4E0-BF7E1DDEEFF9}" destId="{40716FB7-70DF-F447-9B02-C6F0E2E3363B}" srcOrd="0" destOrd="0" presId="urn:microsoft.com/office/officeart/2005/8/layout/hProcess4"/>
    <dgm:cxn modelId="{FD2C5896-AAB5-D644-8D7C-FF7F707545CD}" type="presOf" srcId="{A82678BB-F781-2C4F-AAC9-04CFD4DB88C9}" destId="{27FFE134-25C8-4844-9149-DC9D8EBE9B0B}" srcOrd="0" destOrd="1" presId="urn:microsoft.com/office/officeart/2005/8/layout/hProcess4"/>
    <dgm:cxn modelId="{C0637D56-2B14-C142-8796-ACA1A5F5D482}" type="presOf" srcId="{2A1DD125-8E64-FB4E-B27D-6250CE552D84}" destId="{27FFE134-25C8-4844-9149-DC9D8EBE9B0B}" srcOrd="0" destOrd="0" presId="urn:microsoft.com/office/officeart/2005/8/layout/hProcess4"/>
    <dgm:cxn modelId="{3C489B29-1330-B645-ACD8-0A93C67D62D8}" type="presParOf" srcId="{E5075839-91B5-7044-B058-6F21619ED097}" destId="{F120307F-8B23-5B4D-B011-9FC75E4A583D}" srcOrd="0" destOrd="0" presId="urn:microsoft.com/office/officeart/2005/8/layout/hProcess4"/>
    <dgm:cxn modelId="{DD19F846-C635-2741-92C0-530CFB2F25D7}" type="presParOf" srcId="{E5075839-91B5-7044-B058-6F21619ED097}" destId="{4C39AE1B-49F7-384A-800E-0657AFE406BB}" srcOrd="1" destOrd="0" presId="urn:microsoft.com/office/officeart/2005/8/layout/hProcess4"/>
    <dgm:cxn modelId="{DF0F93AA-01C4-EB4F-BCD3-45682B889ECC}" type="presParOf" srcId="{E5075839-91B5-7044-B058-6F21619ED097}" destId="{1AA61AE4-B7D7-E344-9826-9D64F8849257}" srcOrd="2" destOrd="0" presId="urn:microsoft.com/office/officeart/2005/8/layout/hProcess4"/>
    <dgm:cxn modelId="{CCB7E177-7CEC-854A-AF62-481291037EDD}" type="presParOf" srcId="{1AA61AE4-B7D7-E344-9826-9D64F8849257}" destId="{03FF4FCA-E73F-0D4E-979A-37EEDAE8D6FB}" srcOrd="0" destOrd="0" presId="urn:microsoft.com/office/officeart/2005/8/layout/hProcess4"/>
    <dgm:cxn modelId="{9057F65B-6365-9441-AA2A-A1B204F230D1}" type="presParOf" srcId="{03FF4FCA-E73F-0D4E-979A-37EEDAE8D6FB}" destId="{2FFED8AC-39D2-C54C-AC92-80C7D2153AE4}" srcOrd="0" destOrd="0" presId="urn:microsoft.com/office/officeart/2005/8/layout/hProcess4"/>
    <dgm:cxn modelId="{6CC1B13F-4BAD-B549-ABED-AB8C60718D0B}" type="presParOf" srcId="{03FF4FCA-E73F-0D4E-979A-37EEDAE8D6FB}" destId="{A8110EEC-AD82-434C-9290-A27EF621883E}" srcOrd="1" destOrd="0" presId="urn:microsoft.com/office/officeart/2005/8/layout/hProcess4"/>
    <dgm:cxn modelId="{93B6FC2B-5369-6442-BFD1-75010503F2BF}" type="presParOf" srcId="{03FF4FCA-E73F-0D4E-979A-37EEDAE8D6FB}" destId="{C217656A-0350-9442-A0D9-4712DFB72432}" srcOrd="2" destOrd="0" presId="urn:microsoft.com/office/officeart/2005/8/layout/hProcess4"/>
    <dgm:cxn modelId="{28CA183D-866F-8549-8B0E-63E2F53B4C0B}" type="presParOf" srcId="{03FF4FCA-E73F-0D4E-979A-37EEDAE8D6FB}" destId="{E3413BEC-7C9C-C04F-9631-99E62CA70244}" srcOrd="3" destOrd="0" presId="urn:microsoft.com/office/officeart/2005/8/layout/hProcess4"/>
    <dgm:cxn modelId="{DACC1296-51BA-D34F-AC6B-7CC4E81EA37B}" type="presParOf" srcId="{03FF4FCA-E73F-0D4E-979A-37EEDAE8D6FB}" destId="{E0F7F00A-30BA-B546-8E8A-FA8D4AE209E4}" srcOrd="4" destOrd="0" presId="urn:microsoft.com/office/officeart/2005/8/layout/hProcess4"/>
    <dgm:cxn modelId="{A403014E-F83E-2846-A88E-F12A7A7DD3EB}" type="presParOf" srcId="{1AA61AE4-B7D7-E344-9826-9D64F8849257}" destId="{379EEBE1-51F9-1646-B5B6-BC1E0819AB48}" srcOrd="1" destOrd="0" presId="urn:microsoft.com/office/officeart/2005/8/layout/hProcess4"/>
    <dgm:cxn modelId="{B589873E-406F-F949-BD2B-AF567731A91F}" type="presParOf" srcId="{1AA61AE4-B7D7-E344-9826-9D64F8849257}" destId="{78EA44FF-EF89-8248-95B2-C80BB7EF8FA7}" srcOrd="2" destOrd="0" presId="urn:microsoft.com/office/officeart/2005/8/layout/hProcess4"/>
    <dgm:cxn modelId="{62BF2648-4AF0-EE4E-8CBD-0CC5EB414FE8}" type="presParOf" srcId="{78EA44FF-EF89-8248-95B2-C80BB7EF8FA7}" destId="{44D1863D-F201-074C-B74F-4981905D6149}" srcOrd="0" destOrd="0" presId="urn:microsoft.com/office/officeart/2005/8/layout/hProcess4"/>
    <dgm:cxn modelId="{E1641178-B938-E945-944E-E2C00A883CB3}" type="presParOf" srcId="{78EA44FF-EF89-8248-95B2-C80BB7EF8FA7}" destId="{A7B9A3F5-0CD8-9344-8718-5D9C8D970C21}" srcOrd="1" destOrd="0" presId="urn:microsoft.com/office/officeart/2005/8/layout/hProcess4"/>
    <dgm:cxn modelId="{C6A71BE3-162E-9D45-B890-534E6F9AB66B}" type="presParOf" srcId="{78EA44FF-EF89-8248-95B2-C80BB7EF8FA7}" destId="{08DA2EE0-4142-7341-8D01-5F5CE72D9AD1}" srcOrd="2" destOrd="0" presId="urn:microsoft.com/office/officeart/2005/8/layout/hProcess4"/>
    <dgm:cxn modelId="{00C6D920-EC91-E442-A4B1-3273FFCE07AE}" type="presParOf" srcId="{78EA44FF-EF89-8248-95B2-C80BB7EF8FA7}" destId="{3E2ED394-5EF0-7445-9715-B775B3128571}" srcOrd="3" destOrd="0" presId="urn:microsoft.com/office/officeart/2005/8/layout/hProcess4"/>
    <dgm:cxn modelId="{68F5E478-842B-8F45-98DA-370FA441CFCC}" type="presParOf" srcId="{78EA44FF-EF89-8248-95B2-C80BB7EF8FA7}" destId="{5179691C-E4BB-7A44-908C-05EAF3039001}" srcOrd="4" destOrd="0" presId="urn:microsoft.com/office/officeart/2005/8/layout/hProcess4"/>
    <dgm:cxn modelId="{46B6B53B-2447-6746-95A3-D33658BEA372}" type="presParOf" srcId="{1AA61AE4-B7D7-E344-9826-9D64F8849257}" destId="{1037E3CE-7135-264D-82C3-7E2956D0F1DF}" srcOrd="3" destOrd="0" presId="urn:microsoft.com/office/officeart/2005/8/layout/hProcess4"/>
    <dgm:cxn modelId="{1CA9CECE-D5C6-D64F-BF60-6F2D118E445D}" type="presParOf" srcId="{1AA61AE4-B7D7-E344-9826-9D64F8849257}" destId="{3EF294AC-FB04-854B-8F3C-98E055F2836A}" srcOrd="4" destOrd="0" presId="urn:microsoft.com/office/officeart/2005/8/layout/hProcess4"/>
    <dgm:cxn modelId="{46C164AC-C08B-264A-AA7C-4E8C518ABFEB}" type="presParOf" srcId="{3EF294AC-FB04-854B-8F3C-98E055F2836A}" destId="{4867D926-EA8D-0A4B-AD69-4BAB211159CB}" srcOrd="0" destOrd="0" presId="urn:microsoft.com/office/officeart/2005/8/layout/hProcess4"/>
    <dgm:cxn modelId="{DBB9740F-E174-B74A-AEC6-C9D59F79B167}" type="presParOf" srcId="{3EF294AC-FB04-854B-8F3C-98E055F2836A}" destId="{27FFE134-25C8-4844-9149-DC9D8EBE9B0B}" srcOrd="1" destOrd="0" presId="urn:microsoft.com/office/officeart/2005/8/layout/hProcess4"/>
    <dgm:cxn modelId="{F7DF9C9A-F302-A54C-848E-946E69E573F4}" type="presParOf" srcId="{3EF294AC-FB04-854B-8F3C-98E055F2836A}" destId="{C49B987A-7BAE-914A-9001-15147BF265EA}" srcOrd="2" destOrd="0" presId="urn:microsoft.com/office/officeart/2005/8/layout/hProcess4"/>
    <dgm:cxn modelId="{CB0E142F-C4E7-9046-A6C7-49F3B4933F43}" type="presParOf" srcId="{3EF294AC-FB04-854B-8F3C-98E055F2836A}" destId="{B30C239E-E5D6-BC44-ACAB-C2E8B0678885}" srcOrd="3" destOrd="0" presId="urn:microsoft.com/office/officeart/2005/8/layout/hProcess4"/>
    <dgm:cxn modelId="{0D5882D2-EFA7-5642-8D1A-885BA7CED3B6}" type="presParOf" srcId="{3EF294AC-FB04-854B-8F3C-98E055F2836A}" destId="{621B83D0-C799-214F-8B89-D398FD3F1748}" srcOrd="4" destOrd="0" presId="urn:microsoft.com/office/officeart/2005/8/layout/hProcess4"/>
    <dgm:cxn modelId="{603F939B-545D-CE42-8126-CBA339E15553}" type="presParOf" srcId="{1AA61AE4-B7D7-E344-9826-9D64F8849257}" destId="{40716FB7-70DF-F447-9B02-C6F0E2E3363B}" srcOrd="5" destOrd="0" presId="urn:microsoft.com/office/officeart/2005/8/layout/hProcess4"/>
    <dgm:cxn modelId="{B11A9ECE-4143-E148-9DB7-D523C7F3BB0A}" type="presParOf" srcId="{1AA61AE4-B7D7-E344-9826-9D64F8849257}" destId="{341D3FDF-8E0F-E74D-A6DE-D35BEB89FEBF}" srcOrd="6" destOrd="0" presId="urn:microsoft.com/office/officeart/2005/8/layout/hProcess4"/>
    <dgm:cxn modelId="{52595533-068B-594A-93AF-44B6845948D8}" type="presParOf" srcId="{341D3FDF-8E0F-E74D-A6DE-D35BEB89FEBF}" destId="{BEDE2A24-B59C-9444-8C14-B09AFB77DAB3}" srcOrd="0" destOrd="0" presId="urn:microsoft.com/office/officeart/2005/8/layout/hProcess4"/>
    <dgm:cxn modelId="{F4372DE5-DBB1-604E-A5A7-D206B7B5A4C5}" type="presParOf" srcId="{341D3FDF-8E0F-E74D-A6DE-D35BEB89FEBF}" destId="{C36CB93B-7954-874E-B46F-76B89349002E}" srcOrd="1" destOrd="0" presId="urn:microsoft.com/office/officeart/2005/8/layout/hProcess4"/>
    <dgm:cxn modelId="{6C339C4E-8180-DA47-8576-B2E798226CC4}" type="presParOf" srcId="{341D3FDF-8E0F-E74D-A6DE-D35BEB89FEBF}" destId="{F171B5DB-4FAC-0D4F-B637-0B01D1DAF4EE}" srcOrd="2" destOrd="0" presId="urn:microsoft.com/office/officeart/2005/8/layout/hProcess4"/>
    <dgm:cxn modelId="{B0747E28-2C85-284B-B3C1-5CAA1694CCCA}" type="presParOf" srcId="{341D3FDF-8E0F-E74D-A6DE-D35BEB89FEBF}" destId="{C0F4225C-8C02-4340-AB5D-6F00F902940B}" srcOrd="3" destOrd="0" presId="urn:microsoft.com/office/officeart/2005/8/layout/hProcess4"/>
    <dgm:cxn modelId="{E0F0A43B-E219-6843-B9A4-C5D45FBF40B4}" type="presParOf" srcId="{341D3FDF-8E0F-E74D-A6DE-D35BEB89FEBF}" destId="{B5D8C511-A90B-CE47-932B-BA773FA5548C}"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110EEC-AD82-434C-9290-A27EF621883E}">
      <dsp:nvSpPr>
        <dsp:cNvPr id="0" name=""/>
        <dsp:cNvSpPr/>
      </dsp:nvSpPr>
      <dsp:spPr>
        <a:xfrm>
          <a:off x="3521" y="1286522"/>
          <a:ext cx="1653698" cy="1363955"/>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zh-CN" altLang="en-US" sz="2400" kern="1200" dirty="0"/>
            <a:t>网页抓取</a:t>
          </a:r>
        </a:p>
        <a:p>
          <a:pPr marL="228600" lvl="1" indent="-228600" algn="l" defTabSz="1066800">
            <a:lnSpc>
              <a:spcPct val="90000"/>
            </a:lnSpc>
            <a:spcBef>
              <a:spcPct val="0"/>
            </a:spcBef>
            <a:spcAft>
              <a:spcPct val="15000"/>
            </a:spcAft>
            <a:buChar char="••"/>
          </a:pPr>
          <a:r>
            <a:rPr lang="zh-CN" altLang="en-US" sz="2400" kern="1200" dirty="0"/>
            <a:t>网页解析</a:t>
          </a:r>
        </a:p>
      </dsp:txBody>
      <dsp:txXfrm>
        <a:off x="34909" y="1317910"/>
        <a:ext cx="1590922" cy="1008903"/>
      </dsp:txXfrm>
    </dsp:sp>
    <dsp:sp modelId="{379EEBE1-51F9-1646-B5B6-BC1E0819AB48}">
      <dsp:nvSpPr>
        <dsp:cNvPr id="0" name=""/>
        <dsp:cNvSpPr/>
      </dsp:nvSpPr>
      <dsp:spPr>
        <a:xfrm>
          <a:off x="927716" y="1592912"/>
          <a:ext cx="1850994" cy="1850994"/>
        </a:xfrm>
        <a:prstGeom prst="leftCircularArrow">
          <a:avLst>
            <a:gd name="adj1" fmla="val 3301"/>
            <a:gd name="adj2" fmla="val 407599"/>
            <a:gd name="adj3" fmla="val 2183110"/>
            <a:gd name="adj4" fmla="val 9024489"/>
            <a:gd name="adj5" fmla="val 3851"/>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413BEC-7C9C-C04F-9631-99E62CA70244}">
      <dsp:nvSpPr>
        <dsp:cNvPr id="0" name=""/>
        <dsp:cNvSpPr/>
      </dsp:nvSpPr>
      <dsp:spPr>
        <a:xfrm>
          <a:off x="371009" y="2358201"/>
          <a:ext cx="1469953" cy="58455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zh-CN" altLang="en-US" sz="2600" kern="1200" dirty="0"/>
            <a:t>数据获取</a:t>
          </a:r>
        </a:p>
      </dsp:txBody>
      <dsp:txXfrm>
        <a:off x="388130" y="2375322"/>
        <a:ext cx="1435711" cy="550310"/>
      </dsp:txXfrm>
    </dsp:sp>
    <dsp:sp modelId="{A7B9A3F5-0CD8-9344-8718-5D9C8D970C21}">
      <dsp:nvSpPr>
        <dsp:cNvPr id="0" name=""/>
        <dsp:cNvSpPr/>
      </dsp:nvSpPr>
      <dsp:spPr>
        <a:xfrm>
          <a:off x="2131892" y="1286522"/>
          <a:ext cx="1653698" cy="1363955"/>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zh-CN" altLang="en-US" sz="2400" kern="1200" dirty="0"/>
            <a:t>中文分词</a:t>
          </a:r>
        </a:p>
      </dsp:txBody>
      <dsp:txXfrm>
        <a:off x="2163280" y="1610186"/>
        <a:ext cx="1590922" cy="1008903"/>
      </dsp:txXfrm>
    </dsp:sp>
    <dsp:sp modelId="{1037E3CE-7135-264D-82C3-7E2956D0F1DF}">
      <dsp:nvSpPr>
        <dsp:cNvPr id="0" name=""/>
        <dsp:cNvSpPr/>
      </dsp:nvSpPr>
      <dsp:spPr>
        <a:xfrm>
          <a:off x="3042307" y="439612"/>
          <a:ext cx="2062300" cy="2062300"/>
        </a:xfrm>
        <a:prstGeom prst="circularArrow">
          <a:avLst>
            <a:gd name="adj1" fmla="val 2962"/>
            <a:gd name="adj2" fmla="val 362927"/>
            <a:gd name="adj3" fmla="val 19461562"/>
            <a:gd name="adj4" fmla="val 12575511"/>
            <a:gd name="adj5" fmla="val 3456"/>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E2ED394-5EF0-7445-9715-B775B3128571}">
      <dsp:nvSpPr>
        <dsp:cNvPr id="0" name=""/>
        <dsp:cNvSpPr/>
      </dsp:nvSpPr>
      <dsp:spPr>
        <a:xfrm>
          <a:off x="2499381" y="994246"/>
          <a:ext cx="1469953" cy="58455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zh-CN" altLang="en-US" sz="2600" kern="1200" dirty="0"/>
            <a:t>数据处理</a:t>
          </a:r>
        </a:p>
      </dsp:txBody>
      <dsp:txXfrm>
        <a:off x="2516502" y="1011367"/>
        <a:ext cx="1435711" cy="550310"/>
      </dsp:txXfrm>
    </dsp:sp>
    <dsp:sp modelId="{27FFE134-25C8-4844-9149-DC9D8EBE9B0B}">
      <dsp:nvSpPr>
        <dsp:cNvPr id="0" name=""/>
        <dsp:cNvSpPr/>
      </dsp:nvSpPr>
      <dsp:spPr>
        <a:xfrm>
          <a:off x="4260264" y="1286522"/>
          <a:ext cx="1653698" cy="1363955"/>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zh-CN" altLang="en-US" sz="2400" kern="1200" dirty="0"/>
            <a:t>文本表达</a:t>
          </a:r>
        </a:p>
        <a:p>
          <a:pPr marL="228600" lvl="1" indent="-228600" algn="l" defTabSz="1066800">
            <a:lnSpc>
              <a:spcPct val="90000"/>
            </a:lnSpc>
            <a:spcBef>
              <a:spcPct val="0"/>
            </a:spcBef>
            <a:spcAft>
              <a:spcPct val="15000"/>
            </a:spcAft>
            <a:buChar char="••"/>
          </a:pPr>
          <a:r>
            <a:rPr lang="zh-CN" altLang="en-US" sz="2400" b="1" kern="1200" dirty="0">
              <a:solidFill>
                <a:schemeClr val="tx1"/>
              </a:solidFill>
            </a:rPr>
            <a:t>文本分类</a:t>
          </a:r>
        </a:p>
      </dsp:txBody>
      <dsp:txXfrm>
        <a:off x="4291652" y="1317910"/>
        <a:ext cx="1590922" cy="1008903"/>
      </dsp:txXfrm>
    </dsp:sp>
    <dsp:sp modelId="{40716FB7-70DF-F447-9B02-C6F0E2E3363B}">
      <dsp:nvSpPr>
        <dsp:cNvPr id="0" name=""/>
        <dsp:cNvSpPr/>
      </dsp:nvSpPr>
      <dsp:spPr>
        <a:xfrm>
          <a:off x="5184459" y="1592912"/>
          <a:ext cx="1850994" cy="1850994"/>
        </a:xfrm>
        <a:prstGeom prst="leftCircularArrow">
          <a:avLst>
            <a:gd name="adj1" fmla="val 3301"/>
            <a:gd name="adj2" fmla="val 407599"/>
            <a:gd name="adj3" fmla="val 2183110"/>
            <a:gd name="adj4" fmla="val 9024489"/>
            <a:gd name="adj5" fmla="val 385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30C239E-E5D6-BC44-ACAB-C2E8B0678885}">
      <dsp:nvSpPr>
        <dsp:cNvPr id="0" name=""/>
        <dsp:cNvSpPr/>
      </dsp:nvSpPr>
      <dsp:spPr>
        <a:xfrm>
          <a:off x="4627753" y="2358201"/>
          <a:ext cx="1469953" cy="58455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zh-CN" altLang="en-US" sz="2600" kern="1200" dirty="0"/>
            <a:t>文本分析</a:t>
          </a:r>
        </a:p>
      </dsp:txBody>
      <dsp:txXfrm>
        <a:off x="4644874" y="2375322"/>
        <a:ext cx="1435711" cy="550310"/>
      </dsp:txXfrm>
    </dsp:sp>
    <dsp:sp modelId="{C36CB93B-7954-874E-B46F-76B89349002E}">
      <dsp:nvSpPr>
        <dsp:cNvPr id="0" name=""/>
        <dsp:cNvSpPr/>
      </dsp:nvSpPr>
      <dsp:spPr>
        <a:xfrm>
          <a:off x="6388636" y="1286522"/>
          <a:ext cx="1653698" cy="1363955"/>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C00000"/>
              </a:solidFill>
            </a:rPr>
            <a:t>文本索引</a:t>
          </a:r>
        </a:p>
        <a:p>
          <a:pPr marL="228600" lvl="1" indent="-228600" algn="l" defTabSz="1066800">
            <a:lnSpc>
              <a:spcPct val="90000"/>
            </a:lnSpc>
            <a:spcBef>
              <a:spcPct val="0"/>
            </a:spcBef>
            <a:spcAft>
              <a:spcPct val="15000"/>
            </a:spcAft>
            <a:buChar char="••"/>
          </a:pPr>
          <a:r>
            <a:rPr lang="zh-CN" altLang="en-US" sz="2400" kern="1200" dirty="0">
              <a:solidFill>
                <a:srgbClr val="C00000"/>
              </a:solidFill>
            </a:rPr>
            <a:t>搜索排序</a:t>
          </a:r>
        </a:p>
      </dsp:txBody>
      <dsp:txXfrm>
        <a:off x="6420024" y="1610186"/>
        <a:ext cx="1590922" cy="1008903"/>
      </dsp:txXfrm>
    </dsp:sp>
    <dsp:sp modelId="{C0F4225C-8C02-4340-AB5D-6F00F902940B}">
      <dsp:nvSpPr>
        <dsp:cNvPr id="0" name=""/>
        <dsp:cNvSpPr/>
      </dsp:nvSpPr>
      <dsp:spPr>
        <a:xfrm>
          <a:off x="6756124" y="994246"/>
          <a:ext cx="1469953" cy="58455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zh-CN" altLang="en-US" sz="2600" kern="1200" dirty="0"/>
            <a:t>文本检索</a:t>
          </a:r>
        </a:p>
      </dsp:txBody>
      <dsp:txXfrm>
        <a:off x="6773245" y="1011367"/>
        <a:ext cx="1435711" cy="55031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2024/9/7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888709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矩形 6">
            <a:extLst>
              <a:ext uri="{FF2B5EF4-FFF2-40B4-BE49-F238E27FC236}">
                <a16:creationId xmlns:a16="http://schemas.microsoft.com/office/drawing/2014/main" id="{C3CF4CA7-7AAC-4C45-88E6-57EAF6DA16C9}"/>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6B1EA47-AA99-4F55-AEF3-3DA66267A0C2}"/>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4" name="图片 3">
            <a:extLst>
              <a:ext uri="{FF2B5EF4-FFF2-40B4-BE49-F238E27FC236}">
                <a16:creationId xmlns:a16="http://schemas.microsoft.com/office/drawing/2014/main" id="{B9470B42-93C0-4049-B9CB-A8EBAAC780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Tree>
    <p:extLst>
      <p:ext uri="{BB962C8B-B14F-4D97-AF65-F5344CB8AC3E}">
        <p14:creationId xmlns:p14="http://schemas.microsoft.com/office/powerpoint/2010/main" val="63937429"/>
      </p:ext>
    </p:extLst>
  </p:cSld>
  <p:clrMapOvr>
    <a:masterClrMapping/>
  </p:clrMapOvr>
  <p:transition spd="slow">
    <p:cover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498872"/>
          </a:xfrm>
        </p:spPr>
        <p:txBody>
          <a:bodyPr>
            <a:no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819150"/>
            <a:ext cx="8229600" cy="3937000"/>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椭圆 6">
            <a:extLst>
              <a:ext uri="{FF2B5EF4-FFF2-40B4-BE49-F238E27FC236}">
                <a16:creationId xmlns:a16="http://schemas.microsoft.com/office/drawing/2014/main" id="{0EDCEBCB-EE73-45D6-92CE-B2AE1D434CFB}"/>
              </a:ext>
            </a:extLst>
          </p:cNvPr>
          <p:cNvSpPr/>
          <p:nvPr userDrawn="1"/>
        </p:nvSpPr>
        <p:spPr>
          <a:xfrm>
            <a:off x="646880" y="2689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730647"/>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060450"/>
            <a:ext cx="8229600" cy="353417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pic>
        <p:nvPicPr>
          <p:cNvPr id="7" name="图片 6">
            <a:extLst>
              <a:ext uri="{FF2B5EF4-FFF2-40B4-BE49-F238E27FC236}">
                <a16:creationId xmlns:a16="http://schemas.microsoft.com/office/drawing/2014/main" id="{341F63DC-E866-4077-8215-C471E38E7305}"/>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
        <p:nvSpPr>
          <p:cNvPr id="8" name="矩形 7">
            <a:extLst>
              <a:ext uri="{FF2B5EF4-FFF2-40B4-BE49-F238E27FC236}">
                <a16:creationId xmlns:a16="http://schemas.microsoft.com/office/drawing/2014/main" id="{3FFCFCD4-6DCF-4A23-AD20-AF62BB293DA8}"/>
              </a:ext>
            </a:extLst>
          </p:cNvPr>
          <p:cNvSpPr/>
          <p:nvPr userDrawn="1"/>
        </p:nvSpPr>
        <p:spPr>
          <a:xfrm>
            <a:off x="0" y="4838441"/>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9" name="灯片编号占位符 5">
            <a:extLst>
              <a:ext uri="{FF2B5EF4-FFF2-40B4-BE49-F238E27FC236}">
                <a16:creationId xmlns:a16="http://schemas.microsoft.com/office/drawing/2014/main" id="{EB133451-4163-4C06-B844-3C1EE95F8FCF}"/>
              </a:ext>
            </a:extLst>
          </p:cNvPr>
          <p:cNvSpPr txBox="1">
            <a:spLocks/>
          </p:cNvSpPr>
          <p:nvPr userDrawn="1"/>
        </p:nvSpPr>
        <p:spPr>
          <a:xfrm>
            <a:off x="8469087" y="4838441"/>
            <a:ext cx="627288"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BEBC7A-FD02-486B-81B5-A845787C689C}" type="slidenum">
              <a:rPr lang="zh-CN" altLang="en-US" sz="1600" smtClean="0">
                <a:solidFill>
                  <a:schemeClr val="bg1">
                    <a:lumMod val="95000"/>
                  </a:schemeClr>
                </a:solidFill>
              </a:rPr>
              <a:pPr/>
              <a:t>‹#›</a:t>
            </a:fld>
            <a:endParaRPr lang="zh-CN" altLang="en-US" sz="1600" dirty="0">
              <a:solidFill>
                <a:schemeClr val="bg1">
                  <a:lumMod val="95000"/>
                </a:schemeClr>
              </a:solidFill>
            </a:endParaRPr>
          </a:p>
        </p:txBody>
      </p:sp>
      <mc:AlternateContent xmlns:mc="http://schemas.openxmlformats.org/markup-compatibility/2006" xmlns:a14="http://schemas.microsoft.com/office/drawing/2010/main">
        <mc:Choice Requires="a14">
          <p:sp>
            <p:nvSpPr>
              <p:cNvPr id="10" name="矩形 9"/>
              <p:cNvSpPr/>
              <p:nvPr userDrawn="1"/>
            </p:nvSpPr>
            <p:spPr>
              <a:xfrm>
                <a:off x="-41276" y="4774168"/>
                <a:ext cx="3787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bg1">
                              <a:lumMod val="95000"/>
                            </a:schemeClr>
                          </a:solidFill>
                          <a:latin typeface="Cambria Math" panose="02040503050406030204" pitchFamily="18" charset="0"/>
                        </a:rPr>
                        <m:t>𝜋</m:t>
                      </m:r>
                    </m:oMath>
                  </m:oMathPara>
                </a14:m>
                <a:endParaRPr lang="zh-CN" altLang="en-US" dirty="0">
                  <a:solidFill>
                    <a:schemeClr val="bg1">
                      <a:lumMod val="95000"/>
                    </a:schemeClr>
                  </a:solidFill>
                </a:endParaRPr>
              </a:p>
            </p:txBody>
          </p:sp>
        </mc:Choice>
        <mc:Fallback xmlns="">
          <p:sp>
            <p:nvSpPr>
              <p:cNvPr id="10" name="矩形 9"/>
              <p:cNvSpPr>
                <a:spLocks noRot="1" noChangeAspect="1" noMove="1" noResize="1" noEditPoints="1" noAdjustHandles="1" noChangeArrowheads="1" noChangeShapeType="1" noTextEdit="1"/>
              </p:cNvSpPr>
              <p:nvPr userDrawn="1"/>
            </p:nvSpPr>
            <p:spPr>
              <a:xfrm>
                <a:off x="-41276" y="4774168"/>
                <a:ext cx="378757" cy="369332"/>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9" r:id="rId13"/>
  </p:sldLayoutIdLst>
  <p:transition spd="slow">
    <p:pull/>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mbria Math" panose="02040503050406030204"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thethe.co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www.cl.cam.ac.uk/misc/obituaries/sparck-jones/ksj.png" TargetMode="External"/><Relationship Id="rId2" Type="http://schemas.openxmlformats.org/officeDocument/2006/relationships/image" Target="../media/image67.jpeg"/><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8.jpeg"/></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3.png"/><Relationship Id="rId5" Type="http://schemas.openxmlformats.org/officeDocument/2006/relationships/image" Target="../media/image72.emf"/><Relationship Id="rId4" Type="http://schemas.openxmlformats.org/officeDocument/2006/relationships/oleObject" Target="../embeddings/oleObject1.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gif"/><Relationship Id="rId13" Type="http://schemas.openxmlformats.org/officeDocument/2006/relationships/image" Target="../media/image18.jpe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gif"/><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png"/><Relationship Id="rId14" Type="http://schemas.openxmlformats.org/officeDocument/2006/relationships/image" Target="../media/image19.gif"/></Relationships>
</file>

<file path=ppt/slides/_rels/slide8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hyperlink" Target="http://trec.nist.gov/data/t9.web.html"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lixinzhang.github.io/xin-xi-jian-suo-zhong-de-ping-jie-zhi-biao-maphe-ndcg.html"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2.wmf"/><Relationship Id="rId4" Type="http://schemas.openxmlformats.org/officeDocument/2006/relationships/oleObject" Target="../embeddings/oleObject2.bin"/></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7.wmf"/><Relationship Id="rId5" Type="http://schemas.openxmlformats.org/officeDocument/2006/relationships/oleObject" Target="../embeddings/oleObject4.bin"/><Relationship Id="rId4" Type="http://schemas.openxmlformats.org/officeDocument/2006/relationships/image" Target="../media/image86.wmf"/></Relationships>
</file>

<file path=ppt/slides/_rels/slide9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tiff"/></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artifacts.elastic.co/downloads/elasticsearch/elasticsearch-6.0.0.zip"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hyperlink" Target="https://elasticsearch-py.readthedocs.io/en/v7.15.1/" TargetMode="External"/></Relationships>
</file>

<file path=ppt/slides/_rels/slide9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059145"/>
            <a:ext cx="9144000" cy="854123"/>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zh-CN" altLang="en-US" sz="2800" dirty="0">
                <a:solidFill>
                  <a:schemeClr val="bg1"/>
                </a:solidFill>
                <a:latin typeface="微软雅黑" panose="020B0503020204020204" pitchFamily="34" charset="-122"/>
                <a:ea typeface="微软雅黑" panose="020B0503020204020204" pitchFamily="34" charset="-122"/>
              </a:rPr>
              <a:t>文本检索与评价：向量夹角余弦相似度、</a:t>
            </a:r>
            <a:r>
              <a:rPr lang="en-US" altLang="zh-CN" sz="2800" dirty="0">
                <a:solidFill>
                  <a:schemeClr val="bg1"/>
                </a:solidFill>
                <a:latin typeface="微软雅黑" panose="020B0503020204020204" pitchFamily="34" charset="-122"/>
                <a:ea typeface="微软雅黑" panose="020B0503020204020204" pitchFamily="34" charset="-122"/>
              </a:rPr>
              <a:t>BM25</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103" name="Picture 2" descr="C:\Users\Administrator\Desktop\微立体创业计划\001.png"/>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a:ext>
            </a:extLst>
          </a:blip>
          <a:srcRect/>
          <a:stretch>
            <a:fillRect/>
          </a:stretch>
        </p:blipFill>
        <p:spPr bwMode="auto">
          <a:xfrm>
            <a:off x="2825941" y="158700"/>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891057" y="27073"/>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3" name="圆角矩形 22"/>
          <p:cNvSpPr/>
          <p:nvPr/>
        </p:nvSpPr>
        <p:spPr>
          <a:xfrm>
            <a:off x="2349113" y="3309842"/>
            <a:ext cx="3919063" cy="409134"/>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zh-CN" altLang="en-US" dirty="0">
                <a:latin typeface="微软雅黑" panose="020B0503020204020204" pitchFamily="34" charset="-122"/>
                <a:ea typeface="微软雅黑" panose="020B0503020204020204" pitchFamily="34" charset="-122"/>
              </a:rPr>
              <a:t>覃雄派</a:t>
            </a:r>
            <a:endParaRPr lang="mr-IN" altLang="zh-CN" dirty="0">
              <a:latin typeface="微软雅黑" panose="020B0503020204020204" pitchFamily="34" charset="-122"/>
              <a:ea typeface="微软雅黑" panose="020B0503020204020204" pitchFamily="34" charset="-122"/>
            </a:endParaRPr>
          </a:p>
        </p:txBody>
      </p:sp>
      <p:grpSp>
        <p:nvGrpSpPr>
          <p:cNvPr id="25" name="Group 91"/>
          <p:cNvGrpSpPr>
            <a:grpSpLocks/>
          </p:cNvGrpSpPr>
          <p:nvPr/>
        </p:nvGrpSpPr>
        <p:grpSpPr bwMode="auto">
          <a:xfrm>
            <a:off x="1822357" y="3309841"/>
            <a:ext cx="390552" cy="616758"/>
            <a:chOff x="936" y="1480"/>
            <a:chExt cx="1589" cy="2510"/>
          </a:xfrm>
        </p:grpSpPr>
        <p:grpSp>
          <p:nvGrpSpPr>
            <p:cNvPr id="26" name="组合 33"/>
            <p:cNvGrpSpPr>
              <a:grpSpLocks/>
            </p:cNvGrpSpPr>
            <p:nvPr/>
          </p:nvGrpSpPr>
          <p:grpSpPr bwMode="auto">
            <a:xfrm>
              <a:off x="985" y="1583"/>
              <a:ext cx="1441" cy="2407"/>
              <a:chOff x="1754168" y="3653262"/>
              <a:chExt cx="1857599" cy="3107815"/>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微软雅黑" panose="020B0503020204020204" pitchFamily="34" charset="-122"/>
                  <a:ea typeface="微软雅黑" panose="020B0503020204020204" pitchFamily="34"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微软雅黑" panose="020B0503020204020204" pitchFamily="34" charset="-122"/>
                  <a:ea typeface="微软雅黑" panose="020B0503020204020204" pitchFamily="34" charset="-122"/>
                </a:endParaRPr>
              </a:p>
            </p:txBody>
          </p:sp>
          <p:sp>
            <p:nvSpPr>
              <p:cNvPr id="34" name="矩形 33"/>
              <p:cNvSpPr/>
              <p:nvPr/>
            </p:nvSpPr>
            <p:spPr>
              <a:xfrm>
                <a:off x="2196990" y="4093185"/>
                <a:ext cx="968886" cy="2667892"/>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700">
                  <a:solidFill>
                    <a:srgbClr val="CA0098"/>
                  </a:solidFill>
                  <a:latin typeface="微软雅黑" panose="020B0503020204020204" pitchFamily="34" charset="-122"/>
                  <a:ea typeface="微软雅黑" panose="020B0503020204020204" pitchFamily="34" charset="-122"/>
                </a:endParaRPr>
              </a:p>
            </p:txBody>
          </p:sp>
        </p:grpSp>
        <p:grpSp>
          <p:nvGrpSpPr>
            <p:cNvPr id="27" name="组合 4"/>
            <p:cNvGrpSpPr>
              <a:grpSpLocks/>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文本检索挑战</a:t>
            </a:r>
            <a:r>
              <a:rPr kumimoji="1" lang="en-US" altLang="zh-CN" dirty="0"/>
              <a:t>#1</a:t>
            </a:r>
          </a:p>
          <a:p>
            <a:r>
              <a:rPr kumimoji="1" lang="zh-CN" altLang="en-US" dirty="0"/>
              <a:t>如何从大规模集合</a:t>
            </a:r>
            <a:r>
              <a:rPr kumimoji="1" lang="zh-CN" altLang="en-US" dirty="0">
                <a:solidFill>
                  <a:srgbClr val="C00000"/>
                </a:solidFill>
              </a:rPr>
              <a:t>快速找到</a:t>
            </a:r>
            <a:r>
              <a:rPr kumimoji="1" lang="zh-CN" altLang="en-US" dirty="0"/>
              <a:t>包含指定关键词的文档</a:t>
            </a:r>
            <a:r>
              <a:rPr kumimoji="1" lang="en-US" altLang="zh-CN" dirty="0">
                <a:solidFill>
                  <a:srgbClr val="C00000"/>
                </a:solidFill>
              </a:rPr>
              <a:t>(</a:t>
            </a:r>
            <a:r>
              <a:rPr kumimoji="1" lang="zh-CN" altLang="en-US" dirty="0">
                <a:solidFill>
                  <a:srgbClr val="C00000"/>
                </a:solidFill>
              </a:rPr>
              <a:t>候选集</a:t>
            </a:r>
            <a:r>
              <a:rPr kumimoji="1" lang="en-US" altLang="zh-CN" dirty="0">
                <a:solidFill>
                  <a:srgbClr val="C00000"/>
                </a:solidFill>
              </a:rPr>
              <a:t>)</a:t>
            </a:r>
            <a:r>
              <a:rPr kumimoji="1" lang="zh-CN" altLang="en-US" dirty="0"/>
              <a:t>？</a:t>
            </a:r>
            <a:endParaRPr kumimoji="1" lang="en-US" altLang="zh-CN" dirty="0"/>
          </a:p>
          <a:p>
            <a:pPr lvl="1"/>
            <a:r>
              <a:rPr kumimoji="1" lang="zh-CN" altLang="en-US" dirty="0"/>
              <a:t>大规模文档集合</a:t>
            </a:r>
            <a:endParaRPr kumimoji="1" lang="en-US" altLang="zh-CN" dirty="0"/>
          </a:p>
          <a:p>
            <a:pPr lvl="1"/>
            <a:r>
              <a:rPr kumimoji="1" lang="zh-CN" altLang="en-US" dirty="0"/>
              <a:t>字典规模庞大</a:t>
            </a:r>
            <a:endParaRPr kumimoji="1" lang="en-US" altLang="zh-CN" dirty="0"/>
          </a:p>
          <a:p>
            <a:pPr lvl="1"/>
            <a:r>
              <a:rPr kumimoji="1" lang="zh-CN" altLang="en-US" dirty="0"/>
              <a:t>无法提前预知用户输入的查询</a:t>
            </a:r>
            <a:endParaRPr kumimoji="1" lang="en-US" altLang="zh-CN" dirty="0"/>
          </a:p>
          <a:p>
            <a:pPr lvl="1"/>
            <a:r>
              <a:rPr kumimoji="1" lang="zh-CN" altLang="en-US" dirty="0"/>
              <a:t>快速</a:t>
            </a:r>
            <a:r>
              <a:rPr kumimoji="1" lang="en-US" altLang="zh-CN" dirty="0">
                <a:solidFill>
                  <a:srgbClr val="C00000"/>
                </a:solidFill>
              </a:rPr>
              <a:t>(&lt;</a:t>
            </a:r>
            <a:r>
              <a:rPr kumimoji="1" lang="zh-CN" altLang="en-US" dirty="0">
                <a:solidFill>
                  <a:srgbClr val="C00000"/>
                </a:solidFill>
              </a:rPr>
              <a:t> </a:t>
            </a:r>
            <a:r>
              <a:rPr kumimoji="1" lang="en-US" altLang="zh-CN" dirty="0">
                <a:solidFill>
                  <a:srgbClr val="C00000"/>
                </a:solidFill>
              </a:rPr>
              <a:t>0.1s)</a:t>
            </a:r>
          </a:p>
          <a:p>
            <a:pPr lvl="1"/>
            <a:endParaRPr kumimoji="1" lang="en-US" altLang="zh-CN" dirty="0"/>
          </a:p>
          <a:p>
            <a:r>
              <a:rPr kumimoji="1" lang="zh-CN" altLang="en-US" dirty="0"/>
              <a:t>为一个查询</a:t>
            </a:r>
            <a:r>
              <a:rPr kumimoji="1" lang="zh-CN" altLang="en-US" dirty="0">
                <a:solidFill>
                  <a:srgbClr val="C00000"/>
                </a:solidFill>
              </a:rPr>
              <a:t>遍历</a:t>
            </a:r>
            <a:r>
              <a:rPr kumimoji="1" lang="zh-CN" altLang="en-US" dirty="0"/>
              <a:t>文档集合</a:t>
            </a:r>
            <a:r>
              <a:rPr kumimoji="1" lang="zh-CN" altLang="en-US" dirty="0">
                <a:solidFill>
                  <a:srgbClr val="C00000"/>
                </a:solidFill>
              </a:rPr>
              <a:t>不是</a:t>
            </a:r>
            <a:r>
              <a:rPr kumimoji="1" lang="zh-CN" altLang="en-US" dirty="0"/>
              <a:t>一个可行的选择</a:t>
            </a:r>
            <a:endParaRPr kumimoji="1" lang="en-US" altLang="zh-CN" dirty="0"/>
          </a:p>
        </p:txBody>
      </p:sp>
      <p:pic>
        <p:nvPicPr>
          <p:cNvPr id="6" name="图片 5">
            <a:extLst>
              <a:ext uri="{FF2B5EF4-FFF2-40B4-BE49-F238E27FC236}">
                <a16:creationId xmlns:a16="http://schemas.microsoft.com/office/drawing/2014/main" id="{426FF7C6-8D59-3040-A468-324B29CA4016}"/>
              </a:ext>
            </a:extLst>
          </p:cNvPr>
          <p:cNvPicPr>
            <a:picLocks noChangeAspect="1"/>
          </p:cNvPicPr>
          <p:nvPr/>
        </p:nvPicPr>
        <p:blipFill>
          <a:blip r:embed="rId2"/>
          <a:stretch>
            <a:fillRect/>
          </a:stretch>
        </p:blipFill>
        <p:spPr>
          <a:xfrm>
            <a:off x="6120898" y="1652337"/>
            <a:ext cx="2861075" cy="2598958"/>
          </a:xfrm>
          <a:prstGeom prst="rect">
            <a:avLst/>
          </a:prstGeom>
        </p:spPr>
      </p:pic>
    </p:spTree>
    <p:extLst>
      <p:ext uri="{BB962C8B-B14F-4D97-AF65-F5344CB8AC3E}">
        <p14:creationId xmlns:p14="http://schemas.microsoft.com/office/powerpoint/2010/main" val="2374621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文本检索实践</a:t>
            </a:r>
            <a:endParaRPr kumimoji="1" lang="en-US" altLang="zh-CN" dirty="0"/>
          </a:p>
          <a:p>
            <a:pPr lvl="1"/>
            <a:r>
              <a:rPr kumimoji="1" lang="zh-CN" altLang="en-US" dirty="0"/>
              <a:t>检索结果</a:t>
            </a:r>
            <a:endParaRPr kumimoji="1" lang="en-US" altLang="zh-CN" dirty="0"/>
          </a:p>
        </p:txBody>
      </p:sp>
      <p:pic>
        <p:nvPicPr>
          <p:cNvPr id="4" name="图片 3">
            <a:extLst>
              <a:ext uri="{FF2B5EF4-FFF2-40B4-BE49-F238E27FC236}">
                <a16:creationId xmlns:a16="http://schemas.microsoft.com/office/drawing/2014/main" id="{6596E953-9173-424E-8AC2-EE9B89005669}"/>
              </a:ext>
            </a:extLst>
          </p:cNvPr>
          <p:cNvPicPr>
            <a:picLocks noChangeAspect="1"/>
          </p:cNvPicPr>
          <p:nvPr/>
        </p:nvPicPr>
        <p:blipFill>
          <a:blip r:embed="rId2"/>
          <a:stretch>
            <a:fillRect/>
          </a:stretch>
        </p:blipFill>
        <p:spPr>
          <a:xfrm>
            <a:off x="3135310" y="1146112"/>
            <a:ext cx="4626489" cy="3507665"/>
          </a:xfrm>
          <a:prstGeom prst="rect">
            <a:avLst/>
          </a:prstGeom>
        </p:spPr>
      </p:pic>
      <p:sp>
        <p:nvSpPr>
          <p:cNvPr id="5" name="矩形: 圆角 4">
            <a:extLst>
              <a:ext uri="{FF2B5EF4-FFF2-40B4-BE49-F238E27FC236}">
                <a16:creationId xmlns:a16="http://schemas.microsoft.com/office/drawing/2014/main" id="{C5C382BB-223E-46CB-A4E4-A315A255ABC4}"/>
              </a:ext>
            </a:extLst>
          </p:cNvPr>
          <p:cNvSpPr/>
          <p:nvPr/>
        </p:nvSpPr>
        <p:spPr>
          <a:xfrm>
            <a:off x="3875372" y="2497355"/>
            <a:ext cx="4118610" cy="67056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65183679-9E88-40A7-9C06-D5D749D86774}"/>
              </a:ext>
            </a:extLst>
          </p:cNvPr>
          <p:cNvSpPr/>
          <p:nvPr/>
        </p:nvSpPr>
        <p:spPr>
          <a:xfrm>
            <a:off x="3367493" y="1301015"/>
            <a:ext cx="2706249" cy="4191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0044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文本检索实践：构建在线搜索服务</a:t>
            </a:r>
            <a:endParaRPr kumimoji="1" lang="en-US" altLang="zh-CN" dirty="0"/>
          </a:p>
          <a:p>
            <a:r>
              <a:rPr kumimoji="1" lang="en-US" altLang="zh-CN" sz="1600" dirty="0"/>
              <a:t>Elasticsearch</a:t>
            </a:r>
            <a:r>
              <a:rPr kumimoji="1" lang="zh-CN" altLang="en-US" sz="1600" dirty="0"/>
              <a:t>：</a:t>
            </a:r>
            <a:r>
              <a:rPr lang="zh-CN" altLang="en-US" sz="1600" dirty="0">
                <a:solidFill>
                  <a:srgbClr val="C00000"/>
                </a:solidFill>
              </a:rPr>
              <a:t>基于</a:t>
            </a:r>
            <a:r>
              <a:rPr lang="en-US" altLang="zh-CN" sz="1600" dirty="0">
                <a:solidFill>
                  <a:srgbClr val="C00000"/>
                </a:solidFill>
              </a:rPr>
              <a:t>Lucene</a:t>
            </a:r>
            <a:r>
              <a:rPr lang="zh-CN" altLang="en-US" sz="1600" dirty="0"/>
              <a:t>构建的开源、分布式、</a:t>
            </a:r>
            <a:r>
              <a:rPr lang="en-US" altLang="zh-CN" sz="1600" dirty="0">
                <a:solidFill>
                  <a:srgbClr val="C00000"/>
                </a:solidFill>
              </a:rPr>
              <a:t>RESTful</a:t>
            </a:r>
            <a:r>
              <a:rPr lang="zh-CN" altLang="en-US" sz="1600" dirty="0">
                <a:solidFill>
                  <a:srgbClr val="C00000"/>
                </a:solidFill>
              </a:rPr>
              <a:t>接口</a:t>
            </a:r>
            <a:r>
              <a:rPr lang="zh-CN" altLang="en-US" sz="1600" dirty="0"/>
              <a:t>的全文搜索引擎</a:t>
            </a:r>
            <a:endParaRPr lang="en-US" altLang="zh-CN" sz="1600" dirty="0"/>
          </a:p>
          <a:p>
            <a:pPr lvl="1"/>
            <a:r>
              <a:rPr lang="zh-CN" altLang="en-US" sz="1600" dirty="0"/>
              <a:t>同时也是一个</a:t>
            </a:r>
            <a:r>
              <a:rPr lang="zh-CN" altLang="en-US" sz="1600" dirty="0">
                <a:solidFill>
                  <a:srgbClr val="C00000"/>
                </a:solidFill>
              </a:rPr>
              <a:t>分布式文档数据库</a:t>
            </a:r>
            <a:endParaRPr lang="en-US" altLang="zh-CN" sz="1600" dirty="0">
              <a:solidFill>
                <a:srgbClr val="C00000"/>
              </a:solidFill>
            </a:endParaRPr>
          </a:p>
          <a:p>
            <a:pPr lvl="1"/>
            <a:r>
              <a:rPr lang="en-US" altLang="zh-CN" sz="1600" dirty="0">
                <a:solidFill>
                  <a:srgbClr val="C00000"/>
                </a:solidFill>
              </a:rPr>
              <a:t>GitHub</a:t>
            </a:r>
            <a:r>
              <a:rPr lang="zh-CN" altLang="en-US" sz="1600" dirty="0"/>
              <a:t>即为基于</a:t>
            </a:r>
            <a:r>
              <a:rPr lang="en-US" altLang="zh-CN" sz="1600" dirty="0"/>
              <a:t>ES</a:t>
            </a:r>
            <a:r>
              <a:rPr lang="zh-CN" altLang="en-US" sz="1600" dirty="0"/>
              <a:t>构建的服务</a:t>
            </a:r>
            <a:endParaRPr lang="en-US" altLang="zh-CN" sz="1600" dirty="0"/>
          </a:p>
          <a:p>
            <a:pPr lvl="1"/>
            <a:endParaRPr kumimoji="1" lang="en-US" altLang="zh-CN" sz="1600" dirty="0"/>
          </a:p>
          <a:p>
            <a:r>
              <a:rPr kumimoji="1" lang="en-US" altLang="zh-CN" sz="1600" dirty="0" err="1"/>
              <a:t>Solr</a:t>
            </a:r>
            <a:r>
              <a:rPr kumimoji="1" lang="zh-CN" altLang="en-US" sz="1600" dirty="0"/>
              <a:t>：</a:t>
            </a:r>
            <a:r>
              <a:rPr kumimoji="1" lang="zh-CN" altLang="en-US" sz="1600" dirty="0">
                <a:solidFill>
                  <a:srgbClr val="C00000"/>
                </a:solidFill>
              </a:rPr>
              <a:t>基于</a:t>
            </a:r>
            <a:r>
              <a:rPr kumimoji="1" lang="en-US" altLang="zh-CN" sz="1600" dirty="0" err="1">
                <a:solidFill>
                  <a:srgbClr val="C00000"/>
                </a:solidFill>
              </a:rPr>
              <a:t>Lucene</a:t>
            </a:r>
            <a:r>
              <a:rPr lang="zh-CN" altLang="en-US" sz="1600" dirty="0"/>
              <a:t>的企业级搜索应用服务器平台</a:t>
            </a:r>
            <a:endParaRPr lang="en-US" altLang="zh-CN" sz="1600" dirty="0"/>
          </a:p>
          <a:p>
            <a:pPr lvl="1"/>
            <a:r>
              <a:rPr lang="zh-CN" altLang="en-US" sz="1600" dirty="0"/>
              <a:t>提供类似于</a:t>
            </a:r>
            <a:r>
              <a:rPr lang="en-US" altLang="zh-CN" sz="1600" dirty="0">
                <a:solidFill>
                  <a:srgbClr val="C00000"/>
                </a:solidFill>
              </a:rPr>
              <a:t>Web-service</a:t>
            </a:r>
            <a:r>
              <a:rPr lang="zh-CN" altLang="en-US" sz="1600" dirty="0">
                <a:solidFill>
                  <a:srgbClr val="C00000"/>
                </a:solidFill>
              </a:rPr>
              <a:t>的</a:t>
            </a:r>
            <a:r>
              <a:rPr lang="en-US" altLang="zh-CN" sz="1600" dirty="0">
                <a:solidFill>
                  <a:srgbClr val="C00000"/>
                </a:solidFill>
              </a:rPr>
              <a:t>API</a:t>
            </a:r>
            <a:r>
              <a:rPr lang="zh-CN" altLang="en-US" sz="1600" dirty="0">
                <a:solidFill>
                  <a:srgbClr val="C00000"/>
                </a:solidFill>
              </a:rPr>
              <a:t>接口</a:t>
            </a:r>
            <a:endParaRPr lang="en-US" altLang="zh-CN" sz="1600" dirty="0">
              <a:solidFill>
                <a:srgbClr val="C00000"/>
              </a:solidFill>
            </a:endParaRPr>
          </a:p>
          <a:p>
            <a:pPr lvl="1"/>
            <a:r>
              <a:rPr lang="zh-CN" altLang="en-US" sz="1600" dirty="0"/>
              <a:t>通过</a:t>
            </a:r>
            <a:r>
              <a:rPr lang="en-US" altLang="zh-CN" sz="1600" dirty="0"/>
              <a:t>http</a:t>
            </a:r>
            <a:r>
              <a:rPr lang="zh-CN" altLang="en-US" sz="1600" dirty="0"/>
              <a:t>请求，向搜索引擎服务器提交一定格式的</a:t>
            </a:r>
            <a:r>
              <a:rPr lang="en-US" altLang="zh-CN" sz="1600" dirty="0"/>
              <a:t>XML</a:t>
            </a:r>
            <a:r>
              <a:rPr lang="zh-CN" altLang="en-US" sz="1600" dirty="0"/>
              <a:t>文件，生成索引</a:t>
            </a:r>
            <a:endParaRPr lang="en-US" altLang="zh-CN" sz="1600" dirty="0"/>
          </a:p>
          <a:p>
            <a:pPr lvl="1"/>
            <a:r>
              <a:rPr lang="zh-CN" altLang="en-US" sz="1600" dirty="0"/>
              <a:t>通过</a:t>
            </a:r>
            <a:r>
              <a:rPr lang="en-US" altLang="zh-CN" sz="1600" dirty="0"/>
              <a:t>Http Get</a:t>
            </a:r>
            <a:r>
              <a:rPr lang="zh-CN" altLang="en-US" sz="1600" dirty="0"/>
              <a:t>操作提出查找请求，并得到</a:t>
            </a:r>
            <a:r>
              <a:rPr lang="en-US" altLang="zh-CN" sz="1600" dirty="0"/>
              <a:t>XML</a:t>
            </a:r>
            <a:r>
              <a:rPr lang="zh-CN" altLang="en-US" sz="1600" dirty="0"/>
              <a:t>格式的返回结果</a:t>
            </a:r>
            <a:endParaRPr lang="en-US" altLang="zh-CN" sz="1600" dirty="0"/>
          </a:p>
          <a:p>
            <a:endParaRPr kumimoji="1" lang="zh-CN" altLang="en-US" dirty="0"/>
          </a:p>
          <a:p>
            <a:endParaRPr kumimoji="1" lang="en-US" altLang="zh-CN" dirty="0"/>
          </a:p>
        </p:txBody>
      </p:sp>
      <p:pic>
        <p:nvPicPr>
          <p:cNvPr id="4" name="图片 3">
            <a:extLst>
              <a:ext uri="{FF2B5EF4-FFF2-40B4-BE49-F238E27FC236}">
                <a16:creationId xmlns:a16="http://schemas.microsoft.com/office/drawing/2014/main" id="{01EBC3F1-D45F-ED4F-9F1E-D1D9C76D1316}"/>
              </a:ext>
            </a:extLst>
          </p:cNvPr>
          <p:cNvPicPr>
            <a:picLocks noChangeAspect="1"/>
          </p:cNvPicPr>
          <p:nvPr/>
        </p:nvPicPr>
        <p:blipFill>
          <a:blip r:embed="rId2"/>
          <a:stretch>
            <a:fillRect/>
          </a:stretch>
        </p:blipFill>
        <p:spPr>
          <a:xfrm>
            <a:off x="6314019" y="3662436"/>
            <a:ext cx="1544320" cy="1048972"/>
          </a:xfrm>
          <a:prstGeom prst="rect">
            <a:avLst/>
          </a:prstGeom>
        </p:spPr>
      </p:pic>
      <p:pic>
        <p:nvPicPr>
          <p:cNvPr id="5" name="图片 4">
            <a:extLst>
              <a:ext uri="{FF2B5EF4-FFF2-40B4-BE49-F238E27FC236}">
                <a16:creationId xmlns:a16="http://schemas.microsoft.com/office/drawing/2014/main" id="{15B66583-B8B0-4744-B55D-33A12FD8BE30}"/>
              </a:ext>
            </a:extLst>
          </p:cNvPr>
          <p:cNvPicPr>
            <a:picLocks noChangeAspect="1"/>
          </p:cNvPicPr>
          <p:nvPr/>
        </p:nvPicPr>
        <p:blipFill>
          <a:blip r:embed="rId3"/>
          <a:stretch>
            <a:fillRect/>
          </a:stretch>
        </p:blipFill>
        <p:spPr>
          <a:xfrm>
            <a:off x="6284915" y="1937143"/>
            <a:ext cx="1573424" cy="534964"/>
          </a:xfrm>
          <a:prstGeom prst="rect">
            <a:avLst/>
          </a:prstGeom>
        </p:spPr>
      </p:pic>
    </p:spTree>
    <p:extLst>
      <p:ext uri="{BB962C8B-B14F-4D97-AF65-F5344CB8AC3E}">
        <p14:creationId xmlns:p14="http://schemas.microsoft.com/office/powerpoint/2010/main" val="576457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sz="2000" dirty="0" smtClean="0"/>
              <a:t>pause</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264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smtClean="0"/>
              <a:t>思考题</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1</a:t>
            </a:r>
            <a:r>
              <a:rPr kumimoji="1" lang="zh-CN" altLang="en-US" dirty="0"/>
              <a:t>、信息检索？</a:t>
            </a:r>
          </a:p>
          <a:p>
            <a:r>
              <a:rPr kumimoji="1" lang="en-US" altLang="zh-CN" dirty="0"/>
              <a:t>2</a:t>
            </a:r>
            <a:r>
              <a:rPr kumimoji="1" lang="zh-CN" altLang="en-US" dirty="0"/>
              <a:t>、信息检索的历史和趋势？</a:t>
            </a:r>
          </a:p>
          <a:p>
            <a:r>
              <a:rPr kumimoji="1" lang="en-US" altLang="zh-CN" dirty="0"/>
              <a:t>3</a:t>
            </a:r>
            <a:r>
              <a:rPr kumimoji="1" lang="zh-CN" altLang="en-US" dirty="0"/>
              <a:t>、文本检索的</a:t>
            </a:r>
            <a:r>
              <a:rPr kumimoji="1" lang="en-US" altLang="zh-CN" dirty="0"/>
              <a:t>2</a:t>
            </a:r>
            <a:r>
              <a:rPr kumimoji="1" lang="zh-CN" altLang="en-US" dirty="0"/>
              <a:t>个挑战？</a:t>
            </a:r>
          </a:p>
          <a:p>
            <a:r>
              <a:rPr kumimoji="1" lang="en-US" altLang="zh-CN" dirty="0"/>
              <a:t>4</a:t>
            </a:r>
            <a:r>
              <a:rPr kumimoji="1" lang="zh-CN" altLang="en-US" dirty="0"/>
              <a:t>、构建倒排索引？</a:t>
            </a:r>
          </a:p>
          <a:p>
            <a:r>
              <a:rPr kumimoji="1" lang="en-US" altLang="zh-CN" dirty="0"/>
              <a:t>5</a:t>
            </a:r>
            <a:r>
              <a:rPr kumimoji="1" lang="zh-CN" altLang="en-US" dirty="0"/>
              <a:t>、</a:t>
            </a:r>
            <a:r>
              <a:rPr kumimoji="1" lang="en-US" altLang="zh-CN" dirty="0"/>
              <a:t>Retrieval</a:t>
            </a:r>
            <a:r>
              <a:rPr kumimoji="1" lang="zh-CN" altLang="en-US" dirty="0"/>
              <a:t>：</a:t>
            </a:r>
            <a:r>
              <a:rPr kumimoji="1" lang="en-US" altLang="zh-CN" dirty="0"/>
              <a:t>Posting Lists</a:t>
            </a:r>
            <a:r>
              <a:rPr kumimoji="1" lang="zh-CN" altLang="en-US" dirty="0"/>
              <a:t>求交算法？</a:t>
            </a:r>
          </a:p>
          <a:p>
            <a:r>
              <a:rPr kumimoji="1" lang="en-US" altLang="zh-CN" dirty="0"/>
              <a:t>6</a:t>
            </a:r>
            <a:r>
              <a:rPr kumimoji="1" lang="zh-CN" altLang="en-US" dirty="0"/>
              <a:t>、文档相似度：</a:t>
            </a:r>
            <a:r>
              <a:rPr kumimoji="1" lang="en-US" altLang="zh-CN" dirty="0" err="1"/>
              <a:t>Jaccard</a:t>
            </a:r>
            <a:r>
              <a:rPr kumimoji="1" lang="zh-CN" altLang="en-US" dirty="0"/>
              <a:t>系数？</a:t>
            </a:r>
          </a:p>
          <a:p>
            <a:r>
              <a:rPr kumimoji="1" lang="en-US" altLang="zh-CN" dirty="0"/>
              <a:t>7</a:t>
            </a:r>
            <a:r>
              <a:rPr kumimoji="1" lang="zh-CN" altLang="en-US" dirty="0"/>
              <a:t>、文档相似度：距离的倒数（负距离） </a:t>
            </a:r>
            <a:r>
              <a:rPr kumimoji="1" lang="en-US" altLang="zh-CN" dirty="0"/>
              <a:t>vs.</a:t>
            </a:r>
            <a:r>
              <a:rPr kumimoji="1" lang="zh-CN" altLang="en-US" dirty="0"/>
              <a:t>向量的夹角的余弦</a:t>
            </a:r>
            <a:r>
              <a:rPr kumimoji="1" lang="en-US" altLang="zh-CN" dirty="0"/>
              <a:t>?</a:t>
            </a:r>
          </a:p>
          <a:p>
            <a:r>
              <a:rPr kumimoji="1" lang="en-US" altLang="zh-CN" dirty="0"/>
              <a:t>8</a:t>
            </a:r>
            <a:r>
              <a:rPr kumimoji="1" lang="zh-CN" altLang="en-US" dirty="0"/>
              <a:t>、检索排序模型：</a:t>
            </a:r>
            <a:r>
              <a:rPr kumimoji="1" lang="en-US" altLang="zh-CN" dirty="0"/>
              <a:t>BM25</a:t>
            </a:r>
            <a:r>
              <a:rPr kumimoji="1" lang="zh-CN" altLang="en-US" dirty="0"/>
              <a:t>？</a:t>
            </a:r>
          </a:p>
          <a:p>
            <a:r>
              <a:rPr kumimoji="1" lang="en-US" altLang="zh-CN" dirty="0"/>
              <a:t>9</a:t>
            </a:r>
            <a:r>
              <a:rPr kumimoji="1" lang="zh-CN" altLang="en-US" dirty="0"/>
              <a:t>、检索排序结果评价：</a:t>
            </a:r>
            <a:r>
              <a:rPr kumimoji="1" lang="en-US" altLang="zh-CN" dirty="0"/>
              <a:t>P@K</a:t>
            </a:r>
            <a:r>
              <a:rPr kumimoji="1" lang="zh-CN" altLang="en-US" dirty="0"/>
              <a:t>、</a:t>
            </a:r>
            <a:r>
              <a:rPr kumimoji="1" lang="en-US" altLang="zh-CN" dirty="0"/>
              <a:t>MAP</a:t>
            </a:r>
            <a:r>
              <a:rPr kumimoji="1" lang="zh-CN" altLang="en-US" dirty="0"/>
              <a:t>、</a:t>
            </a:r>
            <a:r>
              <a:rPr kumimoji="1" lang="en-US" altLang="zh-CN" dirty="0"/>
              <a:t>MRR</a:t>
            </a:r>
            <a:r>
              <a:rPr kumimoji="1" lang="zh-CN" altLang="en-US" dirty="0"/>
              <a:t>、</a:t>
            </a:r>
            <a:r>
              <a:rPr kumimoji="1" lang="en-US" altLang="zh-CN" dirty="0"/>
              <a:t>NDCG</a:t>
            </a:r>
            <a:r>
              <a:rPr kumimoji="1" lang="zh-CN" altLang="en-US" dirty="0"/>
              <a:t>？</a:t>
            </a:r>
          </a:p>
          <a:p>
            <a:endParaRPr kumimoji="1" lang="zh-CN" altLang="en-US" dirty="0"/>
          </a:p>
        </p:txBody>
      </p:sp>
    </p:spTree>
    <p:extLst>
      <p:ext uri="{BB962C8B-B14F-4D97-AF65-F5344CB8AC3E}">
        <p14:creationId xmlns:p14="http://schemas.microsoft.com/office/powerpoint/2010/main" val="656578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文本检索挑战</a:t>
            </a:r>
            <a:r>
              <a:rPr kumimoji="1" lang="en-US" altLang="zh-CN" dirty="0"/>
              <a:t>#2</a:t>
            </a:r>
          </a:p>
          <a:p>
            <a:r>
              <a:rPr lang="zh-CN" altLang="en-US" sz="1800" dirty="0"/>
              <a:t>如何以一种合适的方式把候选集</a:t>
            </a:r>
            <a:r>
              <a:rPr lang="zh-CN" altLang="en-US" sz="1800" dirty="0">
                <a:solidFill>
                  <a:srgbClr val="C00000"/>
                </a:solidFill>
              </a:rPr>
              <a:t>展示给用户</a:t>
            </a:r>
            <a:r>
              <a:rPr lang="zh-CN" altLang="en-US" sz="1800" dirty="0"/>
              <a:t>？</a:t>
            </a:r>
            <a:endParaRPr lang="en-US" altLang="zh-CN" sz="1800" dirty="0"/>
          </a:p>
          <a:p>
            <a:endParaRPr lang="en-US" altLang="zh-CN" sz="1800" dirty="0"/>
          </a:p>
          <a:p>
            <a:r>
              <a:rPr lang="zh-CN" altLang="en-US" sz="1800" dirty="0"/>
              <a:t>传统展示：展示所有结果集合</a:t>
            </a:r>
            <a:endParaRPr lang="en-US" altLang="zh-CN" sz="1800" dirty="0"/>
          </a:p>
          <a:p>
            <a:pPr lvl="1"/>
            <a:r>
              <a:rPr lang="zh-CN" altLang="en-US" sz="1600" dirty="0"/>
              <a:t>文档太多：难以浏览</a:t>
            </a:r>
            <a:endParaRPr lang="en-US" altLang="zh-CN" sz="1600" dirty="0"/>
          </a:p>
          <a:p>
            <a:pPr lvl="1"/>
            <a:r>
              <a:rPr lang="zh-CN" altLang="en-US" sz="1600" dirty="0"/>
              <a:t>文档太少：找不到满意结果</a:t>
            </a:r>
            <a:endParaRPr lang="en-US" altLang="zh-CN" sz="1600" dirty="0"/>
          </a:p>
          <a:p>
            <a:r>
              <a:rPr lang="zh-CN" altLang="en-US" sz="1800" dirty="0"/>
              <a:t>排序</a:t>
            </a:r>
            <a:endParaRPr lang="en-US" altLang="zh-CN" sz="1800" dirty="0"/>
          </a:p>
          <a:p>
            <a:pPr lvl="1"/>
            <a:r>
              <a:rPr lang="zh-CN" altLang="en-US" sz="1600" dirty="0"/>
              <a:t>按照</a:t>
            </a:r>
            <a:r>
              <a:rPr lang="zh-CN" altLang="en-US" sz="1600" dirty="0">
                <a:solidFill>
                  <a:srgbClr val="C00000"/>
                </a:solidFill>
              </a:rPr>
              <a:t>相关度从上往下排序</a:t>
            </a:r>
            <a:endParaRPr lang="en-US" altLang="zh-CN" sz="1600" dirty="0">
              <a:solidFill>
                <a:srgbClr val="C00000"/>
              </a:solidFill>
            </a:endParaRPr>
          </a:p>
          <a:p>
            <a:pPr lvl="1"/>
            <a:r>
              <a:rPr lang="zh-CN" altLang="en-US" sz="1600" dirty="0"/>
              <a:t>辅助展示手段：</a:t>
            </a:r>
            <a:r>
              <a:rPr lang="en-US" altLang="zh-CN" sz="1600" dirty="0"/>
              <a:t>(</a:t>
            </a:r>
            <a:r>
              <a:rPr lang="zh-CN" altLang="en-US" sz="1600" dirty="0"/>
              <a:t>动态</a:t>
            </a:r>
            <a:r>
              <a:rPr lang="en-US" altLang="zh-CN" sz="1600" dirty="0"/>
              <a:t>)</a:t>
            </a:r>
            <a:r>
              <a:rPr lang="zh-CN" altLang="en-US" sz="1600" dirty="0">
                <a:solidFill>
                  <a:srgbClr val="C00000"/>
                </a:solidFill>
              </a:rPr>
              <a:t>摘要与飘红</a:t>
            </a:r>
            <a:endParaRPr lang="en-US" altLang="zh-CN" sz="1600" dirty="0">
              <a:solidFill>
                <a:srgbClr val="C00000"/>
              </a:solidFill>
            </a:endParaRPr>
          </a:p>
          <a:p>
            <a:endParaRPr kumimoji="1" lang="en-US" altLang="zh-CN" dirty="0"/>
          </a:p>
        </p:txBody>
      </p:sp>
      <p:pic>
        <p:nvPicPr>
          <p:cNvPr id="6" name="图片 5"/>
          <p:cNvPicPr>
            <a:picLocks noChangeAspect="1"/>
          </p:cNvPicPr>
          <p:nvPr/>
        </p:nvPicPr>
        <p:blipFill>
          <a:blip r:embed="rId2"/>
          <a:stretch>
            <a:fillRect/>
          </a:stretch>
        </p:blipFill>
        <p:spPr>
          <a:xfrm>
            <a:off x="5279339" y="1664007"/>
            <a:ext cx="3674300" cy="1953210"/>
          </a:xfrm>
          <a:prstGeom prst="rect">
            <a:avLst/>
          </a:prstGeom>
        </p:spPr>
      </p:pic>
      <p:cxnSp>
        <p:nvCxnSpPr>
          <p:cNvPr id="7" name="直接箭头连接符 6"/>
          <p:cNvCxnSpPr/>
          <p:nvPr/>
        </p:nvCxnSpPr>
        <p:spPr>
          <a:xfrm>
            <a:off x="4972345" y="1895078"/>
            <a:ext cx="0" cy="16741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0222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sz="2000" dirty="0" smtClean="0"/>
              <a:t>pause</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07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文本检索挑战</a:t>
            </a:r>
            <a:r>
              <a:rPr kumimoji="1" lang="en-US" altLang="zh-CN" dirty="0"/>
              <a:t>#1</a:t>
            </a:r>
          </a:p>
          <a:p>
            <a:r>
              <a:rPr kumimoji="1" lang="zh-CN" altLang="en-US" dirty="0"/>
              <a:t>如何从大规模集合</a:t>
            </a:r>
            <a:r>
              <a:rPr kumimoji="1" lang="zh-CN" altLang="en-US" dirty="0">
                <a:solidFill>
                  <a:srgbClr val="C00000"/>
                </a:solidFill>
              </a:rPr>
              <a:t>快速找到</a:t>
            </a:r>
            <a:r>
              <a:rPr kumimoji="1" lang="zh-CN" altLang="en-US" dirty="0"/>
              <a:t>包含指定关键词的文档</a:t>
            </a:r>
            <a:r>
              <a:rPr kumimoji="1" lang="en-US" altLang="zh-CN" dirty="0">
                <a:solidFill>
                  <a:srgbClr val="C00000"/>
                </a:solidFill>
              </a:rPr>
              <a:t>(</a:t>
            </a:r>
            <a:r>
              <a:rPr kumimoji="1" lang="zh-CN" altLang="en-US" dirty="0">
                <a:solidFill>
                  <a:srgbClr val="C00000"/>
                </a:solidFill>
              </a:rPr>
              <a:t>候选集</a:t>
            </a:r>
            <a:r>
              <a:rPr kumimoji="1" lang="en-US" altLang="zh-CN" dirty="0">
                <a:solidFill>
                  <a:srgbClr val="C00000"/>
                </a:solidFill>
              </a:rPr>
              <a:t>)</a:t>
            </a:r>
            <a:r>
              <a:rPr kumimoji="1" lang="zh-CN" altLang="en-US" dirty="0"/>
              <a:t>？</a:t>
            </a:r>
            <a:endParaRPr kumimoji="1" lang="en-US" altLang="zh-CN" dirty="0"/>
          </a:p>
          <a:p>
            <a:pPr lvl="1"/>
            <a:r>
              <a:rPr kumimoji="1" lang="zh-CN" altLang="en-US" dirty="0"/>
              <a:t>大规模文档集合</a:t>
            </a:r>
            <a:endParaRPr kumimoji="1" lang="en-US" altLang="zh-CN" dirty="0"/>
          </a:p>
          <a:p>
            <a:pPr lvl="1"/>
            <a:r>
              <a:rPr kumimoji="1" lang="zh-CN" altLang="en-US" dirty="0"/>
              <a:t>字典规模庞大</a:t>
            </a:r>
            <a:endParaRPr kumimoji="1" lang="en-US" altLang="zh-CN" dirty="0"/>
          </a:p>
          <a:p>
            <a:pPr lvl="1"/>
            <a:r>
              <a:rPr kumimoji="1" lang="zh-CN" altLang="en-US" dirty="0"/>
              <a:t>无法提前预知用户输入的查询</a:t>
            </a:r>
            <a:endParaRPr kumimoji="1" lang="en-US" altLang="zh-CN" dirty="0"/>
          </a:p>
          <a:p>
            <a:pPr lvl="1"/>
            <a:r>
              <a:rPr kumimoji="1" lang="zh-CN" altLang="en-US" dirty="0"/>
              <a:t>快速</a:t>
            </a:r>
            <a:r>
              <a:rPr kumimoji="1" lang="en-US" altLang="zh-CN" dirty="0">
                <a:solidFill>
                  <a:srgbClr val="C00000"/>
                </a:solidFill>
              </a:rPr>
              <a:t>(&lt;</a:t>
            </a:r>
            <a:r>
              <a:rPr kumimoji="1" lang="zh-CN" altLang="en-US" dirty="0">
                <a:solidFill>
                  <a:srgbClr val="C00000"/>
                </a:solidFill>
              </a:rPr>
              <a:t> </a:t>
            </a:r>
            <a:r>
              <a:rPr kumimoji="1" lang="en-US" altLang="zh-CN" dirty="0">
                <a:solidFill>
                  <a:srgbClr val="C00000"/>
                </a:solidFill>
              </a:rPr>
              <a:t>0.1s)</a:t>
            </a:r>
          </a:p>
          <a:p>
            <a:pPr lvl="1"/>
            <a:endParaRPr kumimoji="1" lang="en-US" altLang="zh-CN" dirty="0"/>
          </a:p>
          <a:p>
            <a:r>
              <a:rPr kumimoji="1" lang="zh-CN" altLang="en-US" dirty="0"/>
              <a:t>为一个查询</a:t>
            </a:r>
            <a:r>
              <a:rPr kumimoji="1" lang="zh-CN" altLang="en-US" dirty="0">
                <a:solidFill>
                  <a:srgbClr val="C00000"/>
                </a:solidFill>
              </a:rPr>
              <a:t>遍历</a:t>
            </a:r>
            <a:r>
              <a:rPr kumimoji="1" lang="zh-CN" altLang="en-US" dirty="0"/>
              <a:t>文档集合</a:t>
            </a:r>
            <a:r>
              <a:rPr kumimoji="1" lang="zh-CN" altLang="en-US" dirty="0">
                <a:solidFill>
                  <a:srgbClr val="C00000"/>
                </a:solidFill>
              </a:rPr>
              <a:t>不是一个可行的选择</a:t>
            </a:r>
            <a:endParaRPr kumimoji="1" lang="en-US" altLang="zh-CN" dirty="0">
              <a:solidFill>
                <a:srgbClr val="C00000"/>
              </a:solidFill>
            </a:endParaRPr>
          </a:p>
          <a:p>
            <a:endParaRPr kumimoji="1" lang="en-US" altLang="zh-CN" dirty="0"/>
          </a:p>
        </p:txBody>
      </p:sp>
      <p:pic>
        <p:nvPicPr>
          <p:cNvPr id="6" name="图片 5">
            <a:extLst>
              <a:ext uri="{FF2B5EF4-FFF2-40B4-BE49-F238E27FC236}">
                <a16:creationId xmlns:a16="http://schemas.microsoft.com/office/drawing/2014/main" id="{426FF7C6-8D59-3040-A468-324B29CA4016}"/>
              </a:ext>
            </a:extLst>
          </p:cNvPr>
          <p:cNvPicPr>
            <a:picLocks noChangeAspect="1"/>
          </p:cNvPicPr>
          <p:nvPr/>
        </p:nvPicPr>
        <p:blipFill>
          <a:blip r:embed="rId2"/>
          <a:stretch>
            <a:fillRect/>
          </a:stretch>
        </p:blipFill>
        <p:spPr>
          <a:xfrm>
            <a:off x="6092792" y="1752709"/>
            <a:ext cx="2876896" cy="2613329"/>
          </a:xfrm>
          <a:prstGeom prst="rect">
            <a:avLst/>
          </a:prstGeom>
        </p:spPr>
      </p:pic>
    </p:spTree>
    <p:extLst>
      <p:ext uri="{BB962C8B-B14F-4D97-AF65-F5344CB8AC3E}">
        <p14:creationId xmlns:p14="http://schemas.microsoft.com/office/powerpoint/2010/main" val="2889439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接下来的内容在搜索引擎中的位置</a:t>
            </a:r>
            <a:endParaRPr kumimoji="1" lang="en-US" altLang="zh-CN" dirty="0"/>
          </a:p>
        </p:txBody>
      </p:sp>
      <p:pic>
        <p:nvPicPr>
          <p:cNvPr id="4" name="图片 4">
            <a:extLst>
              <a:ext uri="{FF2B5EF4-FFF2-40B4-BE49-F238E27FC236}">
                <a16:creationId xmlns:a16="http://schemas.microsoft.com/office/drawing/2014/main" id="{F7CA217E-3D6E-274C-8274-C36496D9B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879" y="1270846"/>
            <a:ext cx="5850731"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椭圆 4">
            <a:extLst>
              <a:ext uri="{FF2B5EF4-FFF2-40B4-BE49-F238E27FC236}">
                <a16:creationId xmlns:a16="http://schemas.microsoft.com/office/drawing/2014/main" id="{D865B4BD-7D15-4547-990D-19E501CE5EA0}"/>
              </a:ext>
            </a:extLst>
          </p:cNvPr>
          <p:cNvSpPr/>
          <p:nvPr/>
        </p:nvSpPr>
        <p:spPr>
          <a:xfrm>
            <a:off x="3940806" y="3497104"/>
            <a:ext cx="3763333" cy="12226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Tree>
    <p:extLst>
      <p:ext uri="{BB962C8B-B14F-4D97-AF65-F5344CB8AC3E}">
        <p14:creationId xmlns:p14="http://schemas.microsoft.com/office/powerpoint/2010/main" val="2034788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t>Text data in 1650:</a:t>
            </a:r>
            <a:r>
              <a:rPr lang="zh-CN" altLang="en-US" dirty="0"/>
              <a:t> </a:t>
            </a:r>
            <a:r>
              <a:rPr lang="en-US" altLang="zh-CN" dirty="0"/>
              <a:t>Shakespeare</a:t>
            </a:r>
          </a:p>
          <a:p>
            <a:r>
              <a:rPr kumimoji="1" lang="zh-CN" altLang="en-US" sz="1800" b="1" dirty="0"/>
              <a:t>回答查询</a:t>
            </a:r>
            <a:r>
              <a:rPr kumimoji="1" lang="zh-CN" altLang="en-US" sz="1800" dirty="0"/>
              <a:t>：莎士比亚的哪些作品包含关键词</a:t>
            </a:r>
            <a:r>
              <a:rPr lang="en-US" altLang="zh-CN" sz="1800" dirty="0">
                <a:solidFill>
                  <a:srgbClr val="C00000"/>
                </a:solidFill>
              </a:rPr>
              <a:t>Brutus</a:t>
            </a:r>
            <a:r>
              <a:rPr lang="zh-CN" altLang="en-US" sz="1800" dirty="0"/>
              <a:t>和</a:t>
            </a:r>
            <a:r>
              <a:rPr lang="en-US" altLang="zh-CN" sz="1800" dirty="0">
                <a:solidFill>
                  <a:srgbClr val="C00000"/>
                </a:solidFill>
              </a:rPr>
              <a:t>Caesar</a:t>
            </a:r>
            <a:r>
              <a:rPr lang="zh-CN" altLang="en-US" sz="1800" dirty="0"/>
              <a:t>？</a:t>
            </a:r>
            <a:endParaRPr lang="en-US" altLang="zh-CN" sz="1800" dirty="0"/>
          </a:p>
          <a:p>
            <a:r>
              <a:rPr kumimoji="1" lang="zh-CN" altLang="en-US" sz="1800" dirty="0"/>
              <a:t>最直接的想法：</a:t>
            </a:r>
            <a:r>
              <a:rPr kumimoji="1" lang="zh-CN" altLang="en-US" sz="1800" dirty="0">
                <a:solidFill>
                  <a:srgbClr val="C00000"/>
                </a:solidFill>
              </a:rPr>
              <a:t>逐个遍历</a:t>
            </a:r>
            <a:r>
              <a:rPr kumimoji="1" lang="zh-CN" altLang="en-US" sz="1800" dirty="0"/>
              <a:t>莎士比亚的作品，找出所有符合条件的作品集合</a:t>
            </a:r>
            <a:endParaRPr kumimoji="1" lang="en-US" altLang="zh-CN" sz="1800" dirty="0"/>
          </a:p>
          <a:p>
            <a:pPr lvl="1"/>
            <a:r>
              <a:rPr kumimoji="1" lang="zh-CN" altLang="en-US" sz="1600" dirty="0"/>
              <a:t>但是对于文本检索而言，这不是一个好主意</a:t>
            </a:r>
            <a:endParaRPr kumimoji="1" lang="en-US" altLang="zh-CN" sz="1600" dirty="0"/>
          </a:p>
          <a:p>
            <a:pPr lvl="1"/>
            <a:r>
              <a:rPr kumimoji="1" lang="zh-CN" altLang="en-US" dirty="0">
                <a:solidFill>
                  <a:srgbClr val="C00000"/>
                </a:solidFill>
              </a:rPr>
              <a:t>慢！！！</a:t>
            </a:r>
            <a:endParaRPr kumimoji="1" lang="en-US" altLang="zh-CN" dirty="0">
              <a:solidFill>
                <a:srgbClr val="C00000"/>
              </a:solidFill>
            </a:endParaRPr>
          </a:p>
          <a:p>
            <a:pPr lvl="1"/>
            <a:r>
              <a:rPr kumimoji="1" lang="zh-CN" altLang="en-US" dirty="0">
                <a:solidFill>
                  <a:srgbClr val="C00000"/>
                </a:solidFill>
              </a:rPr>
              <a:t>文档集合可能很大</a:t>
            </a:r>
            <a:endParaRPr kumimoji="1" lang="en-US" altLang="zh-CN" dirty="0">
              <a:solidFill>
                <a:srgbClr val="C00000"/>
              </a:solidFill>
            </a:endParaRPr>
          </a:p>
          <a:p>
            <a:endParaRPr kumimoji="1" lang="en-US" altLang="zh-CN" sz="1800" dirty="0"/>
          </a:p>
        </p:txBody>
      </p:sp>
      <p:pic>
        <p:nvPicPr>
          <p:cNvPr id="4" name="图片 3">
            <a:extLst>
              <a:ext uri="{FF2B5EF4-FFF2-40B4-BE49-F238E27FC236}">
                <a16:creationId xmlns:a16="http://schemas.microsoft.com/office/drawing/2014/main" id="{F7C72DEA-0F50-454C-ABE7-540A1F7A1A55}"/>
              </a:ext>
            </a:extLst>
          </p:cNvPr>
          <p:cNvPicPr>
            <a:picLocks noChangeAspect="1"/>
          </p:cNvPicPr>
          <p:nvPr/>
        </p:nvPicPr>
        <p:blipFill>
          <a:blip r:embed="rId2"/>
          <a:stretch>
            <a:fillRect/>
          </a:stretch>
        </p:blipFill>
        <p:spPr>
          <a:xfrm>
            <a:off x="5487228" y="2088681"/>
            <a:ext cx="2114979" cy="2711791"/>
          </a:xfrm>
          <a:prstGeom prst="rect">
            <a:avLst/>
          </a:prstGeom>
        </p:spPr>
      </p:pic>
    </p:spTree>
    <p:extLst>
      <p:ext uri="{BB962C8B-B14F-4D97-AF65-F5344CB8AC3E}">
        <p14:creationId xmlns:p14="http://schemas.microsoft.com/office/powerpoint/2010/main" val="283588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1DCC463-63E2-4844-A6C7-A7A065CD1424}"/>
              </a:ext>
            </a:extLst>
          </p:cNvPr>
          <p:cNvPicPr>
            <a:picLocks noChangeAspect="1"/>
          </p:cNvPicPr>
          <p:nvPr/>
        </p:nvPicPr>
        <p:blipFill>
          <a:blip r:embed="rId2"/>
          <a:stretch>
            <a:fillRect/>
          </a:stretch>
        </p:blipFill>
        <p:spPr>
          <a:xfrm>
            <a:off x="1043747" y="2148213"/>
            <a:ext cx="6890678" cy="2692501"/>
          </a:xfrm>
          <a:prstGeom prst="rect">
            <a:avLst/>
          </a:prstGeom>
        </p:spPr>
      </p:pic>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再次审视单词</a:t>
            </a:r>
            <a:r>
              <a:rPr kumimoji="1" lang="en-US" altLang="zh-CN" dirty="0"/>
              <a:t>-</a:t>
            </a:r>
            <a:r>
              <a:rPr kumimoji="1" lang="zh-CN" altLang="en-US" dirty="0"/>
              <a:t>文档共现矩阵</a:t>
            </a:r>
            <a:endParaRPr kumimoji="1" lang="en-US" altLang="zh-CN" dirty="0"/>
          </a:p>
          <a:p>
            <a:r>
              <a:rPr kumimoji="1" lang="zh-CN" altLang="en-US" sz="1800" dirty="0"/>
              <a:t>每一行表示一个单词，每一列表示一个文档</a:t>
            </a:r>
            <a:endParaRPr kumimoji="1" lang="en-US" altLang="zh-CN" sz="1800" dirty="0"/>
          </a:p>
          <a:p>
            <a:pPr lvl="1"/>
            <a:r>
              <a:rPr kumimoji="1" lang="en-US" altLang="zh-CN" sz="1600" dirty="0"/>
              <a:t>1</a:t>
            </a:r>
            <a:r>
              <a:rPr kumimoji="1" lang="zh-CN" altLang="en-US" sz="1600" dirty="0"/>
              <a:t>：单词在文档中出现过至少一次。例如：</a:t>
            </a:r>
            <a:r>
              <a:rPr kumimoji="1" lang="zh-CN" altLang="en-US" sz="1600" dirty="0">
                <a:solidFill>
                  <a:srgbClr val="C00000"/>
                </a:solidFill>
              </a:rPr>
              <a:t>单词</a:t>
            </a:r>
            <a:r>
              <a:rPr kumimoji="1" lang="en-US" altLang="zh-CN" sz="1600" dirty="0">
                <a:solidFill>
                  <a:srgbClr val="C00000"/>
                </a:solidFill>
              </a:rPr>
              <a:t>BRUTUS</a:t>
            </a:r>
            <a:r>
              <a:rPr kumimoji="1" lang="zh-CN" altLang="en-US" sz="1600" dirty="0">
                <a:solidFill>
                  <a:srgbClr val="C00000"/>
                </a:solidFill>
              </a:rPr>
              <a:t>在文档</a:t>
            </a:r>
            <a:r>
              <a:rPr kumimoji="1" lang="en-US" altLang="zh-CN" sz="1600" dirty="0">
                <a:solidFill>
                  <a:srgbClr val="C00000"/>
                </a:solidFill>
              </a:rPr>
              <a:t>Hamlet</a:t>
            </a:r>
            <a:r>
              <a:rPr kumimoji="1" lang="zh-CN" altLang="en-US" sz="1600" dirty="0">
                <a:solidFill>
                  <a:srgbClr val="C00000"/>
                </a:solidFill>
              </a:rPr>
              <a:t>中出现</a:t>
            </a:r>
            <a:endParaRPr kumimoji="1" lang="en-US" altLang="zh-CN" sz="1600" dirty="0">
              <a:solidFill>
                <a:srgbClr val="C00000"/>
              </a:solidFill>
            </a:endParaRPr>
          </a:p>
          <a:p>
            <a:pPr lvl="1"/>
            <a:r>
              <a:rPr kumimoji="1" lang="en-US" altLang="zh-CN" sz="1600" dirty="0"/>
              <a:t>0</a:t>
            </a:r>
            <a:r>
              <a:rPr kumimoji="1" lang="zh-CN" altLang="en-US" sz="1600" dirty="0"/>
              <a:t>：单词未在文档中出现。例如：单词</a:t>
            </a:r>
            <a:r>
              <a:rPr kumimoji="1" lang="en-US" altLang="zh-CN" sz="1600" dirty="0">
                <a:solidFill>
                  <a:srgbClr val="00B050"/>
                </a:solidFill>
              </a:rPr>
              <a:t>BRUTUS</a:t>
            </a:r>
            <a:r>
              <a:rPr kumimoji="1" lang="zh-CN" altLang="en-US" sz="1600" dirty="0">
                <a:solidFill>
                  <a:srgbClr val="00B050"/>
                </a:solidFill>
              </a:rPr>
              <a:t>未在文档</a:t>
            </a:r>
            <a:r>
              <a:rPr kumimoji="1" lang="en-US" altLang="zh-CN" sz="1600" dirty="0">
                <a:solidFill>
                  <a:srgbClr val="00B050"/>
                </a:solidFill>
              </a:rPr>
              <a:t>Othello</a:t>
            </a:r>
            <a:r>
              <a:rPr kumimoji="1" lang="zh-CN" altLang="en-US" sz="1600" dirty="0">
                <a:solidFill>
                  <a:srgbClr val="00B050"/>
                </a:solidFill>
              </a:rPr>
              <a:t>中出现</a:t>
            </a:r>
          </a:p>
          <a:p>
            <a:endParaRPr kumimoji="1" lang="en-US" altLang="zh-CN" dirty="0"/>
          </a:p>
        </p:txBody>
      </p:sp>
      <p:sp>
        <p:nvSpPr>
          <p:cNvPr id="5" name="椭圆 4">
            <a:extLst>
              <a:ext uri="{FF2B5EF4-FFF2-40B4-BE49-F238E27FC236}">
                <a16:creationId xmlns:a16="http://schemas.microsoft.com/office/drawing/2014/main" id="{AC3F2A7B-ABF9-B947-8E87-DB75BE9E0990}"/>
              </a:ext>
            </a:extLst>
          </p:cNvPr>
          <p:cNvSpPr/>
          <p:nvPr/>
        </p:nvSpPr>
        <p:spPr>
          <a:xfrm>
            <a:off x="5208434" y="3118778"/>
            <a:ext cx="264230" cy="27833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2B201F5F-3030-C841-9D8B-47383D5ADB49}"/>
              </a:ext>
            </a:extLst>
          </p:cNvPr>
          <p:cNvSpPr/>
          <p:nvPr/>
        </p:nvSpPr>
        <p:spPr>
          <a:xfrm>
            <a:off x="6042478" y="3118777"/>
            <a:ext cx="264230" cy="27833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0708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回答用户查询</a:t>
            </a:r>
            <a:endParaRPr kumimoji="1" lang="en-US" altLang="zh-CN" dirty="0"/>
          </a:p>
          <a:p>
            <a:r>
              <a:rPr kumimoji="1" lang="zh-CN" altLang="en-US" dirty="0"/>
              <a:t>莎士比亚的哪部作品包含单词</a:t>
            </a:r>
            <a:r>
              <a:rPr lang="en-US" altLang="zh-CN" dirty="0"/>
              <a:t> Brutus</a:t>
            </a:r>
            <a:r>
              <a:rPr lang="zh-CN" altLang="en-US" dirty="0"/>
              <a:t>和</a:t>
            </a:r>
            <a:r>
              <a:rPr lang="en-US" altLang="zh-CN" dirty="0"/>
              <a:t>Caesar</a:t>
            </a:r>
            <a:r>
              <a:rPr lang="zh-CN" altLang="en-US" dirty="0"/>
              <a:t>？</a:t>
            </a:r>
            <a:endParaRPr lang="en-US" altLang="zh-CN" dirty="0"/>
          </a:p>
          <a:p>
            <a:pPr lvl="1"/>
            <a:r>
              <a:rPr lang="zh-CN" altLang="en-US" dirty="0"/>
              <a:t>找出</a:t>
            </a:r>
            <a:r>
              <a:rPr lang="en-US" altLang="zh-CN" dirty="0"/>
              <a:t>Brutus</a:t>
            </a:r>
            <a:r>
              <a:rPr lang="zh-CN" altLang="en-US" dirty="0"/>
              <a:t>对应的向量：</a:t>
            </a:r>
            <a:r>
              <a:rPr lang="en-US" altLang="zh-CN" dirty="0"/>
              <a:t>110100</a:t>
            </a:r>
          </a:p>
          <a:p>
            <a:pPr lvl="1"/>
            <a:r>
              <a:rPr lang="zh-CN" altLang="en-US" dirty="0"/>
              <a:t>找出</a:t>
            </a:r>
            <a:r>
              <a:rPr lang="en-US" altLang="zh-CN" dirty="0"/>
              <a:t>Caesar</a:t>
            </a:r>
            <a:r>
              <a:rPr lang="zh-CN" altLang="en-US" dirty="0"/>
              <a:t>对应的向量：</a:t>
            </a:r>
            <a:r>
              <a:rPr lang="en-US" altLang="zh-CN" dirty="0"/>
              <a:t>110111</a:t>
            </a:r>
          </a:p>
          <a:p>
            <a:pPr lvl="1"/>
            <a:r>
              <a:rPr lang="en-US" altLang="zh-CN" dirty="0">
                <a:solidFill>
                  <a:srgbClr val="C00000"/>
                </a:solidFill>
              </a:rPr>
              <a:t>Bitwise</a:t>
            </a:r>
            <a:r>
              <a:rPr lang="zh-CN" altLang="en-US" dirty="0">
                <a:solidFill>
                  <a:srgbClr val="C00000"/>
                </a:solidFill>
              </a:rPr>
              <a:t> </a:t>
            </a:r>
            <a:r>
              <a:rPr lang="en-US" altLang="zh-CN" dirty="0">
                <a:solidFill>
                  <a:srgbClr val="C00000"/>
                </a:solidFill>
              </a:rPr>
              <a:t>AND</a:t>
            </a:r>
            <a:r>
              <a:rPr lang="zh-CN" altLang="en-US" dirty="0"/>
              <a:t>：</a:t>
            </a:r>
            <a:r>
              <a:rPr lang="en-US" altLang="zh-CN" dirty="0"/>
              <a:t> 110100</a:t>
            </a:r>
            <a:r>
              <a:rPr lang="zh-CN" altLang="en-US" dirty="0"/>
              <a:t> </a:t>
            </a:r>
            <a:r>
              <a:rPr lang="en-US" altLang="zh-CN" dirty="0"/>
              <a:t>AND</a:t>
            </a:r>
            <a:r>
              <a:rPr lang="zh-CN" altLang="en-US" dirty="0"/>
              <a:t> </a:t>
            </a:r>
            <a:r>
              <a:rPr lang="en-US" altLang="zh-CN" dirty="0"/>
              <a:t>110111</a:t>
            </a:r>
            <a:r>
              <a:rPr lang="zh-CN" altLang="en-US" dirty="0"/>
              <a:t> </a:t>
            </a:r>
            <a:r>
              <a:rPr lang="en-US" altLang="zh-CN" dirty="0"/>
              <a:t>=</a:t>
            </a:r>
            <a:r>
              <a:rPr lang="zh-CN" altLang="en-US" dirty="0"/>
              <a:t> </a:t>
            </a:r>
            <a:r>
              <a:rPr lang="en-US" altLang="zh-CN" dirty="0"/>
              <a:t>110100</a:t>
            </a:r>
          </a:p>
          <a:p>
            <a:r>
              <a:rPr lang="zh-CN" altLang="en-US" dirty="0"/>
              <a:t>答案：</a:t>
            </a:r>
            <a:r>
              <a:rPr lang="en-US" altLang="zh-CN" dirty="0"/>
              <a:t>110100</a:t>
            </a:r>
            <a:r>
              <a:rPr lang="zh-CN" altLang="en-US" dirty="0"/>
              <a:t>，对应的文档</a:t>
            </a:r>
            <a:endParaRPr lang="en-US" altLang="zh-CN" dirty="0"/>
          </a:p>
          <a:p>
            <a:pPr lvl="1"/>
            <a:r>
              <a:rPr lang="en-US" altLang="zh-CN" dirty="0"/>
              <a:t>1</a:t>
            </a:r>
            <a:r>
              <a:rPr lang="zh-CN" altLang="en-US" dirty="0"/>
              <a:t>：</a:t>
            </a:r>
            <a:r>
              <a:rPr lang="en-US" altLang="zh-CN" dirty="0"/>
              <a:t>Anthony</a:t>
            </a:r>
            <a:r>
              <a:rPr lang="zh-CN" altLang="en-US" dirty="0"/>
              <a:t>  </a:t>
            </a:r>
            <a:r>
              <a:rPr lang="en-US" altLang="zh-CN" dirty="0"/>
              <a:t>and</a:t>
            </a:r>
            <a:r>
              <a:rPr lang="zh-CN" altLang="en-US" dirty="0"/>
              <a:t> </a:t>
            </a:r>
            <a:r>
              <a:rPr lang="en-US" altLang="zh-CN" dirty="0"/>
              <a:t>Cleopatra</a:t>
            </a:r>
          </a:p>
          <a:p>
            <a:pPr lvl="1"/>
            <a:r>
              <a:rPr lang="en-US" altLang="zh-CN" dirty="0"/>
              <a:t>2</a:t>
            </a:r>
            <a:r>
              <a:rPr lang="zh-CN" altLang="en-US" dirty="0"/>
              <a:t>：</a:t>
            </a:r>
            <a:r>
              <a:rPr lang="en-US" altLang="zh-CN" dirty="0"/>
              <a:t>Julius</a:t>
            </a:r>
            <a:r>
              <a:rPr lang="zh-CN" altLang="en-US" dirty="0"/>
              <a:t> </a:t>
            </a:r>
            <a:r>
              <a:rPr lang="en-US" altLang="zh-CN" dirty="0"/>
              <a:t>Caesar</a:t>
            </a:r>
          </a:p>
          <a:p>
            <a:pPr lvl="1"/>
            <a:r>
              <a:rPr lang="en-US" altLang="zh-CN" dirty="0"/>
              <a:t>3</a:t>
            </a:r>
            <a:r>
              <a:rPr lang="zh-CN" altLang="en-US" dirty="0"/>
              <a:t>：</a:t>
            </a:r>
            <a:r>
              <a:rPr lang="en-US" altLang="zh-CN" dirty="0"/>
              <a:t>Hamlet</a:t>
            </a:r>
          </a:p>
          <a:p>
            <a:endParaRPr kumimoji="1" lang="en-US" altLang="zh-CN" dirty="0"/>
          </a:p>
        </p:txBody>
      </p:sp>
      <p:pic>
        <p:nvPicPr>
          <p:cNvPr id="4" name="图片 3">
            <a:extLst>
              <a:ext uri="{FF2B5EF4-FFF2-40B4-BE49-F238E27FC236}">
                <a16:creationId xmlns:a16="http://schemas.microsoft.com/office/drawing/2014/main" id="{B9A826FF-9146-324A-83CA-08FF04770842}"/>
              </a:ext>
            </a:extLst>
          </p:cNvPr>
          <p:cNvPicPr>
            <a:picLocks noChangeAspect="1"/>
          </p:cNvPicPr>
          <p:nvPr/>
        </p:nvPicPr>
        <p:blipFill>
          <a:blip r:embed="rId2"/>
          <a:stretch>
            <a:fillRect/>
          </a:stretch>
        </p:blipFill>
        <p:spPr>
          <a:xfrm>
            <a:off x="4351703" y="2673784"/>
            <a:ext cx="4716462" cy="1842936"/>
          </a:xfrm>
          <a:prstGeom prst="rect">
            <a:avLst/>
          </a:prstGeom>
        </p:spPr>
      </p:pic>
      <p:sp>
        <p:nvSpPr>
          <p:cNvPr id="5" name="椭圆 4">
            <a:extLst>
              <a:ext uri="{FF2B5EF4-FFF2-40B4-BE49-F238E27FC236}">
                <a16:creationId xmlns:a16="http://schemas.microsoft.com/office/drawing/2014/main" id="{7F85BEAD-F3EF-E24E-B44D-5B3F5ED7D06F}"/>
              </a:ext>
            </a:extLst>
          </p:cNvPr>
          <p:cNvSpPr/>
          <p:nvPr/>
        </p:nvSpPr>
        <p:spPr>
          <a:xfrm>
            <a:off x="5393941" y="3329246"/>
            <a:ext cx="266008" cy="19258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1B968E63-5BD1-F64E-8941-EC1296DF5D90}"/>
              </a:ext>
            </a:extLst>
          </p:cNvPr>
          <p:cNvSpPr/>
          <p:nvPr/>
        </p:nvSpPr>
        <p:spPr>
          <a:xfrm>
            <a:off x="5995228" y="3329246"/>
            <a:ext cx="266008" cy="19258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a:extLst>
              <a:ext uri="{FF2B5EF4-FFF2-40B4-BE49-F238E27FC236}">
                <a16:creationId xmlns:a16="http://schemas.microsoft.com/office/drawing/2014/main" id="{727CA777-D958-3E45-A93E-03F6E5E57C7D}"/>
              </a:ext>
            </a:extLst>
          </p:cNvPr>
          <p:cNvSpPr/>
          <p:nvPr/>
        </p:nvSpPr>
        <p:spPr>
          <a:xfrm>
            <a:off x="7170092" y="3329246"/>
            <a:ext cx="266008" cy="19258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926056C3-D817-B74B-9636-CF017CBAFCF0}"/>
              </a:ext>
            </a:extLst>
          </p:cNvPr>
          <p:cNvSpPr/>
          <p:nvPr/>
        </p:nvSpPr>
        <p:spPr>
          <a:xfrm>
            <a:off x="5393941" y="3521828"/>
            <a:ext cx="266008" cy="1925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B050"/>
              </a:solidFill>
            </a:endParaRPr>
          </a:p>
        </p:txBody>
      </p:sp>
      <p:sp>
        <p:nvSpPr>
          <p:cNvPr id="9" name="椭圆 8">
            <a:extLst>
              <a:ext uri="{FF2B5EF4-FFF2-40B4-BE49-F238E27FC236}">
                <a16:creationId xmlns:a16="http://schemas.microsoft.com/office/drawing/2014/main" id="{B9695BB8-284A-0F47-A249-278841AAED07}"/>
              </a:ext>
            </a:extLst>
          </p:cNvPr>
          <p:cNvSpPr/>
          <p:nvPr/>
        </p:nvSpPr>
        <p:spPr>
          <a:xfrm>
            <a:off x="5995228" y="3518234"/>
            <a:ext cx="266008" cy="1925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B050"/>
              </a:solidFill>
            </a:endParaRPr>
          </a:p>
        </p:txBody>
      </p:sp>
      <p:sp>
        <p:nvSpPr>
          <p:cNvPr id="10" name="椭圆 9">
            <a:extLst>
              <a:ext uri="{FF2B5EF4-FFF2-40B4-BE49-F238E27FC236}">
                <a16:creationId xmlns:a16="http://schemas.microsoft.com/office/drawing/2014/main" id="{5FB0C6F4-B750-DF49-8B14-F790C90FADC9}"/>
              </a:ext>
            </a:extLst>
          </p:cNvPr>
          <p:cNvSpPr/>
          <p:nvPr/>
        </p:nvSpPr>
        <p:spPr>
          <a:xfrm>
            <a:off x="7170092" y="3498961"/>
            <a:ext cx="266008" cy="1925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B050"/>
              </a:solidFill>
            </a:endParaRPr>
          </a:p>
        </p:txBody>
      </p:sp>
      <p:sp>
        <p:nvSpPr>
          <p:cNvPr id="11" name="椭圆 10">
            <a:extLst>
              <a:ext uri="{FF2B5EF4-FFF2-40B4-BE49-F238E27FC236}">
                <a16:creationId xmlns:a16="http://schemas.microsoft.com/office/drawing/2014/main" id="{0CABE825-7CE6-D64B-B9AD-A0453D1F9638}"/>
              </a:ext>
            </a:extLst>
          </p:cNvPr>
          <p:cNvSpPr/>
          <p:nvPr/>
        </p:nvSpPr>
        <p:spPr>
          <a:xfrm>
            <a:off x="7692410" y="3496885"/>
            <a:ext cx="266008" cy="1925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B050"/>
              </a:solidFill>
            </a:endParaRPr>
          </a:p>
        </p:txBody>
      </p:sp>
      <p:sp>
        <p:nvSpPr>
          <p:cNvPr id="12" name="椭圆 11">
            <a:extLst>
              <a:ext uri="{FF2B5EF4-FFF2-40B4-BE49-F238E27FC236}">
                <a16:creationId xmlns:a16="http://schemas.microsoft.com/office/drawing/2014/main" id="{E0DCEE85-8E69-CD43-9E9A-F08ABE843B69}"/>
              </a:ext>
            </a:extLst>
          </p:cNvPr>
          <p:cNvSpPr/>
          <p:nvPr/>
        </p:nvSpPr>
        <p:spPr>
          <a:xfrm>
            <a:off x="8315169" y="3494555"/>
            <a:ext cx="266008" cy="1925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B050"/>
              </a:solidFill>
            </a:endParaRPr>
          </a:p>
        </p:txBody>
      </p:sp>
      <p:sp>
        <p:nvSpPr>
          <p:cNvPr id="13" name="圆角矩形 12"/>
          <p:cNvSpPr/>
          <p:nvPr/>
        </p:nvSpPr>
        <p:spPr>
          <a:xfrm>
            <a:off x="1228825" y="2910038"/>
            <a:ext cx="3122878" cy="123524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D51ED419-FA2D-4EB6-8CB8-76ACAB88DC30}"/>
              </a:ext>
            </a:extLst>
          </p:cNvPr>
          <p:cNvPicPr>
            <a:picLocks noChangeAspect="1"/>
          </p:cNvPicPr>
          <p:nvPr/>
        </p:nvPicPr>
        <p:blipFill>
          <a:blip r:embed="rId3"/>
          <a:stretch>
            <a:fillRect/>
          </a:stretch>
        </p:blipFill>
        <p:spPr>
          <a:xfrm>
            <a:off x="6805060" y="1215296"/>
            <a:ext cx="1977991" cy="948043"/>
          </a:xfrm>
          <a:prstGeom prst="rect">
            <a:avLst/>
          </a:prstGeom>
        </p:spPr>
      </p:pic>
    </p:spTree>
    <p:extLst>
      <p:ext uri="{BB962C8B-B14F-4D97-AF65-F5344CB8AC3E}">
        <p14:creationId xmlns:p14="http://schemas.microsoft.com/office/powerpoint/2010/main" val="4052565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fontScale="92500" lnSpcReduction="10000"/>
          </a:bodyPr>
          <a:lstStyle/>
          <a:p>
            <a:r>
              <a:rPr kumimoji="1" lang="zh-CN" altLang="en-US" dirty="0"/>
              <a:t>集合规模很大，这个方法还有效吗？</a:t>
            </a:r>
            <a:endParaRPr kumimoji="1" lang="en-US" altLang="zh-CN" dirty="0"/>
          </a:p>
          <a:p>
            <a:r>
              <a:rPr kumimoji="1" lang="zh-CN" altLang="en-US" dirty="0"/>
              <a:t>假设文档集合中含有</a:t>
            </a:r>
            <a:r>
              <a:rPr kumimoji="1" lang="en-US" altLang="zh-CN" dirty="0"/>
              <a:t>100</a:t>
            </a:r>
            <a:r>
              <a:rPr kumimoji="1" lang="zh-CN" altLang="en-US" dirty="0"/>
              <a:t>万个文档，</a:t>
            </a:r>
            <a:r>
              <a:rPr kumimoji="1" lang="en-US" altLang="zh-CN" dirty="0"/>
              <a:t>50</a:t>
            </a:r>
            <a:r>
              <a:rPr kumimoji="1" lang="zh-CN" altLang="en-US" dirty="0"/>
              <a:t>万个不同的单词</a:t>
            </a:r>
            <a:endParaRPr kumimoji="1" lang="en-US" altLang="zh-CN" dirty="0"/>
          </a:p>
          <a:p>
            <a:pPr lvl="1"/>
            <a:r>
              <a:rPr kumimoji="1" lang="zh-CN" altLang="en-US" dirty="0"/>
              <a:t>矩阵</a:t>
            </a:r>
            <a:r>
              <a:rPr kumimoji="1" lang="zh-CN" altLang="en-US" dirty="0">
                <a:solidFill>
                  <a:srgbClr val="C00000"/>
                </a:solidFill>
              </a:rPr>
              <a:t>规模</a:t>
            </a:r>
            <a:r>
              <a:rPr kumimoji="1" lang="en-US" altLang="zh-CN" dirty="0">
                <a:solidFill>
                  <a:srgbClr val="C00000"/>
                </a:solidFill>
              </a:rPr>
              <a:t>500,000</a:t>
            </a:r>
            <a:r>
              <a:rPr kumimoji="1" lang="zh-CN" altLang="en-US" dirty="0">
                <a:solidFill>
                  <a:srgbClr val="C00000"/>
                </a:solidFill>
              </a:rPr>
              <a:t>*</a:t>
            </a:r>
            <a:r>
              <a:rPr kumimoji="1" lang="en-US" altLang="zh-CN" dirty="0">
                <a:solidFill>
                  <a:srgbClr val="C00000"/>
                </a:solidFill>
              </a:rPr>
              <a:t>1,000,000</a:t>
            </a:r>
          </a:p>
          <a:p>
            <a:pPr lvl="1"/>
            <a:r>
              <a:rPr kumimoji="1" lang="zh-CN" altLang="en-US" dirty="0"/>
              <a:t>矩阵规模：</a:t>
            </a:r>
            <a:r>
              <a:rPr kumimoji="1" lang="en-US" altLang="zh-CN" dirty="0">
                <a:solidFill>
                  <a:srgbClr val="C00000"/>
                </a:solidFill>
              </a:rPr>
              <a:t>5</a:t>
            </a:r>
            <a:r>
              <a:rPr kumimoji="1" lang="zh-CN" altLang="en-US" dirty="0">
                <a:solidFill>
                  <a:srgbClr val="C00000"/>
                </a:solidFill>
              </a:rPr>
              <a:t>*</a:t>
            </a:r>
            <a:r>
              <a:rPr kumimoji="1" lang="en-US" altLang="zh-CN" dirty="0">
                <a:solidFill>
                  <a:srgbClr val="C00000"/>
                </a:solidFill>
              </a:rPr>
              <a:t>10</a:t>
            </a:r>
            <a:r>
              <a:rPr kumimoji="1" lang="en-US" altLang="zh-CN" baseline="30000" dirty="0">
                <a:solidFill>
                  <a:srgbClr val="C00000"/>
                </a:solidFill>
              </a:rPr>
              <a:t>11</a:t>
            </a:r>
            <a:r>
              <a:rPr kumimoji="1" lang="zh-CN" altLang="en-US" dirty="0">
                <a:solidFill>
                  <a:srgbClr val="C00000"/>
                </a:solidFill>
              </a:rPr>
              <a:t> ！</a:t>
            </a:r>
            <a:endParaRPr kumimoji="1" lang="en-US" altLang="zh-CN" dirty="0">
              <a:solidFill>
                <a:srgbClr val="C00000"/>
              </a:solidFill>
            </a:endParaRPr>
          </a:p>
          <a:p>
            <a:pPr lvl="1"/>
            <a:r>
              <a:rPr kumimoji="1" lang="zh-CN" altLang="en-US" dirty="0"/>
              <a:t>直接存取已经不现实</a:t>
            </a:r>
            <a:endParaRPr kumimoji="1" lang="en-US" altLang="zh-CN" dirty="0"/>
          </a:p>
          <a:p>
            <a:endParaRPr kumimoji="1" lang="en-US" altLang="zh-CN" dirty="0"/>
          </a:p>
          <a:p>
            <a:r>
              <a:rPr kumimoji="1" lang="zh-CN" altLang="en-US" dirty="0"/>
              <a:t>好消息是，矩阵中只有很少的值为</a:t>
            </a:r>
            <a:r>
              <a:rPr kumimoji="1" lang="en-US" altLang="zh-CN" dirty="0"/>
              <a:t>1</a:t>
            </a:r>
            <a:r>
              <a:rPr kumimoji="1" lang="zh-CN" altLang="en-US" dirty="0"/>
              <a:t>，绝大部分都为</a:t>
            </a:r>
            <a:r>
              <a:rPr kumimoji="1" lang="en-US" altLang="zh-CN" dirty="0"/>
              <a:t>0</a:t>
            </a:r>
          </a:p>
          <a:p>
            <a:pPr lvl="1"/>
            <a:r>
              <a:rPr kumimoji="1" lang="zh-CN" altLang="en-US" dirty="0"/>
              <a:t>假设平均每个文档中只出现过</a:t>
            </a:r>
            <a:r>
              <a:rPr kumimoji="1" lang="en-US" altLang="zh-CN" dirty="0"/>
              <a:t>500</a:t>
            </a:r>
            <a:r>
              <a:rPr kumimoji="1" lang="zh-CN" altLang="en-US" dirty="0"/>
              <a:t>个不同的单词</a:t>
            </a:r>
            <a:endParaRPr kumimoji="1" lang="en-US" altLang="zh-CN" dirty="0"/>
          </a:p>
          <a:p>
            <a:pPr lvl="1"/>
            <a:r>
              <a:rPr kumimoji="1" lang="zh-CN" altLang="en-US" dirty="0"/>
              <a:t>矩阵中</a:t>
            </a:r>
            <a:r>
              <a:rPr kumimoji="1" lang="en-US" altLang="zh-CN" dirty="0"/>
              <a:t>1</a:t>
            </a:r>
            <a:r>
              <a:rPr kumimoji="1" lang="zh-CN" altLang="en-US" dirty="0"/>
              <a:t>的个数为：</a:t>
            </a:r>
            <a:r>
              <a:rPr kumimoji="1" lang="en-US" altLang="zh-CN" dirty="0"/>
              <a:t>500</a:t>
            </a:r>
            <a:r>
              <a:rPr kumimoji="1" lang="zh-CN" altLang="en-US" dirty="0"/>
              <a:t> * </a:t>
            </a:r>
            <a:r>
              <a:rPr kumimoji="1" lang="en-US" altLang="zh-CN" dirty="0"/>
              <a:t>1,000,000</a:t>
            </a:r>
            <a:r>
              <a:rPr kumimoji="1" lang="zh-CN" altLang="en-US" dirty="0"/>
              <a:t> </a:t>
            </a:r>
            <a:r>
              <a:rPr kumimoji="1" lang="en-US" altLang="zh-CN" dirty="0"/>
              <a:t>=</a:t>
            </a:r>
            <a:r>
              <a:rPr kumimoji="1" lang="zh-CN" altLang="en-US" dirty="0"/>
              <a:t> </a:t>
            </a:r>
            <a:r>
              <a:rPr kumimoji="1" lang="en-US" altLang="zh-CN" dirty="0">
                <a:solidFill>
                  <a:srgbClr val="C00000"/>
                </a:solidFill>
              </a:rPr>
              <a:t>5</a:t>
            </a:r>
            <a:r>
              <a:rPr kumimoji="1" lang="zh-CN" altLang="en-US" dirty="0">
                <a:solidFill>
                  <a:srgbClr val="C00000"/>
                </a:solidFill>
              </a:rPr>
              <a:t>*</a:t>
            </a:r>
            <a:r>
              <a:rPr kumimoji="1" lang="en-US" altLang="zh-CN" dirty="0">
                <a:solidFill>
                  <a:srgbClr val="C00000"/>
                </a:solidFill>
              </a:rPr>
              <a:t>10</a:t>
            </a:r>
            <a:r>
              <a:rPr kumimoji="1" lang="en-US" altLang="zh-CN" baseline="30000" dirty="0">
                <a:solidFill>
                  <a:srgbClr val="C00000"/>
                </a:solidFill>
              </a:rPr>
              <a:t>8</a:t>
            </a:r>
            <a:r>
              <a:rPr kumimoji="1" lang="zh-CN" altLang="en-US" dirty="0">
                <a:solidFill>
                  <a:srgbClr val="C00000"/>
                </a:solidFill>
              </a:rPr>
              <a:t> </a:t>
            </a:r>
            <a:r>
              <a:rPr kumimoji="1" lang="en-US" altLang="zh-CN" dirty="0">
                <a:solidFill>
                  <a:srgbClr val="C00000"/>
                </a:solidFill>
              </a:rPr>
              <a:t>&lt;&lt;</a:t>
            </a:r>
            <a:r>
              <a:rPr kumimoji="1" lang="zh-CN" altLang="en-US" dirty="0">
                <a:solidFill>
                  <a:srgbClr val="C00000"/>
                </a:solidFill>
              </a:rPr>
              <a:t> </a:t>
            </a:r>
            <a:r>
              <a:rPr kumimoji="1" lang="en-US" altLang="zh-CN" dirty="0">
                <a:solidFill>
                  <a:srgbClr val="C00000"/>
                </a:solidFill>
              </a:rPr>
              <a:t>5</a:t>
            </a:r>
            <a:r>
              <a:rPr kumimoji="1" lang="zh-CN" altLang="en-US" dirty="0">
                <a:solidFill>
                  <a:srgbClr val="C00000"/>
                </a:solidFill>
              </a:rPr>
              <a:t>*</a:t>
            </a:r>
            <a:r>
              <a:rPr kumimoji="1" lang="en-US" altLang="zh-CN" dirty="0">
                <a:solidFill>
                  <a:srgbClr val="C00000"/>
                </a:solidFill>
              </a:rPr>
              <a:t>10</a:t>
            </a:r>
            <a:r>
              <a:rPr kumimoji="1" lang="en-US" altLang="zh-CN" baseline="30000" dirty="0">
                <a:solidFill>
                  <a:srgbClr val="C00000"/>
                </a:solidFill>
              </a:rPr>
              <a:t>11</a:t>
            </a:r>
            <a:r>
              <a:rPr kumimoji="1" lang="zh-CN" altLang="en-US" dirty="0">
                <a:solidFill>
                  <a:srgbClr val="C00000"/>
                </a:solidFill>
              </a:rPr>
              <a:t> </a:t>
            </a:r>
            <a:endParaRPr kumimoji="1" lang="en-US" altLang="zh-CN" dirty="0">
              <a:solidFill>
                <a:srgbClr val="C00000"/>
              </a:solidFill>
            </a:endParaRPr>
          </a:p>
          <a:p>
            <a:pPr lvl="1"/>
            <a:r>
              <a:rPr kumimoji="1" lang="zh-CN" altLang="en-US" dirty="0">
                <a:solidFill>
                  <a:srgbClr val="C00000"/>
                </a:solidFill>
              </a:rPr>
              <a:t>平均</a:t>
            </a:r>
            <a:r>
              <a:rPr kumimoji="1" lang="en-US" altLang="zh-CN" dirty="0">
                <a:solidFill>
                  <a:srgbClr val="C00000"/>
                </a:solidFill>
              </a:rPr>
              <a:t>1000</a:t>
            </a:r>
            <a:r>
              <a:rPr kumimoji="1" lang="zh-CN" altLang="en-US" dirty="0">
                <a:solidFill>
                  <a:srgbClr val="C00000"/>
                </a:solidFill>
              </a:rPr>
              <a:t>个位置才会出现一次</a:t>
            </a:r>
            <a:r>
              <a:rPr kumimoji="1" lang="en-US" altLang="zh-CN" dirty="0">
                <a:solidFill>
                  <a:srgbClr val="C00000"/>
                </a:solidFill>
              </a:rPr>
              <a:t>1</a:t>
            </a:r>
          </a:p>
          <a:p>
            <a:pPr lvl="1"/>
            <a:endParaRPr kumimoji="1" lang="en-US" altLang="zh-CN" dirty="0"/>
          </a:p>
          <a:p>
            <a:r>
              <a:rPr kumimoji="1" lang="zh-CN" altLang="en-US" dirty="0"/>
              <a:t>如何利用单词</a:t>
            </a:r>
            <a:r>
              <a:rPr kumimoji="1" lang="en-US" altLang="zh-CN" dirty="0"/>
              <a:t>-</a:t>
            </a:r>
            <a:r>
              <a:rPr kumimoji="1" lang="zh-CN" altLang="en-US" dirty="0"/>
              <a:t>文档矩阵的稀疏性改善处理查询的速度？</a:t>
            </a:r>
            <a:endParaRPr kumimoji="1" lang="en-US" altLang="zh-CN" dirty="0"/>
          </a:p>
          <a:p>
            <a:pPr lvl="1"/>
            <a:r>
              <a:rPr kumimoji="1" lang="zh-CN" altLang="en-US" dirty="0"/>
              <a:t>稀疏矩阵存储方法：</a:t>
            </a:r>
            <a:r>
              <a:rPr kumimoji="1" lang="zh-CN" altLang="en-US" dirty="0">
                <a:solidFill>
                  <a:srgbClr val="C00000"/>
                </a:solidFill>
              </a:rPr>
              <a:t>只存</a:t>
            </a:r>
            <a:r>
              <a:rPr kumimoji="1" lang="en-US" altLang="zh-CN" dirty="0">
                <a:solidFill>
                  <a:srgbClr val="C00000"/>
                </a:solidFill>
              </a:rPr>
              <a:t>1</a:t>
            </a:r>
          </a:p>
          <a:p>
            <a:endParaRPr kumimoji="1" lang="en-US" altLang="zh-CN" dirty="0"/>
          </a:p>
          <a:p>
            <a:endParaRPr kumimoji="1" lang="en-US" altLang="zh-CN" dirty="0"/>
          </a:p>
        </p:txBody>
      </p:sp>
    </p:spTree>
    <p:extLst>
      <p:ext uri="{BB962C8B-B14F-4D97-AF65-F5344CB8AC3E}">
        <p14:creationId xmlns:p14="http://schemas.microsoft.com/office/powerpoint/2010/main" val="1165183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sz="2000" dirty="0" smtClean="0"/>
              <a:t>pause</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211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8F6951-2230-C940-98C6-D736447E2EC9}"/>
              </a:ext>
            </a:extLst>
          </p:cNvPr>
          <p:cNvSpPr>
            <a:spLocks noGrp="1"/>
          </p:cNvSpPr>
          <p:nvPr>
            <p:ph type="title"/>
          </p:nvPr>
        </p:nvSpPr>
        <p:spPr/>
        <p:txBody>
          <a:bodyPr/>
          <a:lstStyle/>
          <a:p>
            <a:r>
              <a:rPr kumimoji="1" lang="zh-CN" altLang="en-US" dirty="0"/>
              <a:t>文本模块涉及的内容</a:t>
            </a:r>
          </a:p>
        </p:txBody>
      </p:sp>
      <p:graphicFrame>
        <p:nvGraphicFramePr>
          <p:cNvPr id="4" name="内容占位符 3">
            <a:extLst>
              <a:ext uri="{FF2B5EF4-FFF2-40B4-BE49-F238E27FC236}">
                <a16:creationId xmlns:a16="http://schemas.microsoft.com/office/drawing/2014/main" id="{9D900ED1-B1D8-564B-B520-5E99E9691F3E}"/>
              </a:ext>
            </a:extLst>
          </p:cNvPr>
          <p:cNvGraphicFramePr>
            <a:graphicFrameLocks noGrp="1"/>
          </p:cNvGraphicFramePr>
          <p:nvPr>
            <p:ph idx="1"/>
            <p:extLst/>
          </p:nvPr>
        </p:nvGraphicFramePr>
        <p:xfrm>
          <a:off x="457200" y="819150"/>
          <a:ext cx="8229600" cy="393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椭圆 2">
            <a:extLst>
              <a:ext uri="{FF2B5EF4-FFF2-40B4-BE49-F238E27FC236}">
                <a16:creationId xmlns:a16="http://schemas.microsoft.com/office/drawing/2014/main" id="{E1B5FEB3-1B85-4399-9767-E187DB4515C1}"/>
              </a:ext>
            </a:extLst>
          </p:cNvPr>
          <p:cNvSpPr/>
          <p:nvPr/>
        </p:nvSpPr>
        <p:spPr>
          <a:xfrm>
            <a:off x="6761018" y="2306782"/>
            <a:ext cx="1821873" cy="1236518"/>
          </a:xfrm>
          <a:prstGeom prst="ellipse">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3406008"/>
      </p:ext>
    </p:extLst>
  </p:cSld>
  <p:clrMapOvr>
    <a:masterClrMapping/>
  </p:clrMapOvr>
  <p:transition spd="slow">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b="1" dirty="0">
                <a:solidFill>
                  <a:srgbClr val="C00000"/>
                </a:solidFill>
              </a:rPr>
              <a:t>倒排索引</a:t>
            </a:r>
            <a:endParaRPr lang="en-US" altLang="zh-CN" b="1" dirty="0">
              <a:solidFill>
                <a:srgbClr val="C00000"/>
              </a:solidFill>
            </a:endParaRPr>
          </a:p>
          <a:p>
            <a:r>
              <a:rPr kumimoji="1" lang="zh-CN" altLang="en-US" dirty="0"/>
              <a:t>对字典中的每一个单词</a:t>
            </a:r>
            <a:r>
              <a:rPr kumimoji="1" lang="en-US" altLang="zh-CN" dirty="0"/>
              <a:t>t</a:t>
            </a:r>
            <a:r>
              <a:rPr kumimoji="1" lang="zh-CN" altLang="en-US" dirty="0"/>
              <a:t>，只存储包含了</a:t>
            </a:r>
            <a:r>
              <a:rPr kumimoji="1" lang="en-US" altLang="zh-CN" dirty="0"/>
              <a:t>t</a:t>
            </a:r>
            <a:r>
              <a:rPr kumimoji="1" lang="zh-CN" altLang="en-US" dirty="0"/>
              <a:t>的文档列表</a:t>
            </a:r>
          </a:p>
          <a:p>
            <a:endParaRPr kumimoji="1" lang="en-US" altLang="zh-CN" dirty="0"/>
          </a:p>
        </p:txBody>
      </p:sp>
      <p:pic>
        <p:nvPicPr>
          <p:cNvPr id="4" name="图片 3">
            <a:extLst>
              <a:ext uri="{FF2B5EF4-FFF2-40B4-BE49-F238E27FC236}">
                <a16:creationId xmlns:a16="http://schemas.microsoft.com/office/drawing/2014/main" id="{157918F6-3903-A748-A3A7-75F878B49675}"/>
              </a:ext>
            </a:extLst>
          </p:cNvPr>
          <p:cNvPicPr>
            <a:picLocks noChangeAspect="1"/>
          </p:cNvPicPr>
          <p:nvPr/>
        </p:nvPicPr>
        <p:blipFill>
          <a:blip r:embed="rId2"/>
          <a:stretch>
            <a:fillRect/>
          </a:stretch>
        </p:blipFill>
        <p:spPr>
          <a:xfrm>
            <a:off x="1230821" y="1542275"/>
            <a:ext cx="6325985" cy="2751844"/>
          </a:xfrm>
          <a:prstGeom prst="rect">
            <a:avLst/>
          </a:prstGeom>
        </p:spPr>
      </p:pic>
      <p:sp>
        <p:nvSpPr>
          <p:cNvPr id="5" name="文本框 4">
            <a:extLst>
              <a:ext uri="{FF2B5EF4-FFF2-40B4-BE49-F238E27FC236}">
                <a16:creationId xmlns:a16="http://schemas.microsoft.com/office/drawing/2014/main" id="{19D2A5C9-048C-0F4B-9425-FFBD4A18F3DE}"/>
              </a:ext>
            </a:extLst>
          </p:cNvPr>
          <p:cNvSpPr txBox="1"/>
          <p:nvPr/>
        </p:nvSpPr>
        <p:spPr>
          <a:xfrm>
            <a:off x="1724149" y="4386818"/>
            <a:ext cx="646331" cy="369332"/>
          </a:xfrm>
          <a:prstGeom prst="rect">
            <a:avLst/>
          </a:prstGeom>
          <a:noFill/>
        </p:spPr>
        <p:txBody>
          <a:bodyPr wrap="none" rtlCol="0">
            <a:spAutoFit/>
          </a:bodyPr>
          <a:lstStyle/>
          <a:p>
            <a:r>
              <a:rPr kumimoji="1" lang="zh-CN" altLang="en-US" dirty="0"/>
              <a:t>字典</a:t>
            </a:r>
          </a:p>
        </p:txBody>
      </p:sp>
      <p:sp>
        <p:nvSpPr>
          <p:cNvPr id="6" name="文本框 5">
            <a:extLst>
              <a:ext uri="{FF2B5EF4-FFF2-40B4-BE49-F238E27FC236}">
                <a16:creationId xmlns:a16="http://schemas.microsoft.com/office/drawing/2014/main" id="{811230BE-7395-B843-9D3C-D3EF021C9219}"/>
              </a:ext>
            </a:extLst>
          </p:cNvPr>
          <p:cNvSpPr txBox="1"/>
          <p:nvPr/>
        </p:nvSpPr>
        <p:spPr>
          <a:xfrm>
            <a:off x="5020441" y="4386818"/>
            <a:ext cx="1107996" cy="369332"/>
          </a:xfrm>
          <a:prstGeom prst="rect">
            <a:avLst/>
          </a:prstGeom>
          <a:noFill/>
        </p:spPr>
        <p:txBody>
          <a:bodyPr wrap="none" rtlCol="0">
            <a:spAutoFit/>
          </a:bodyPr>
          <a:lstStyle/>
          <a:p>
            <a:r>
              <a:rPr kumimoji="1" lang="zh-CN" altLang="en-US" dirty="0"/>
              <a:t>文档列表</a:t>
            </a:r>
          </a:p>
        </p:txBody>
      </p:sp>
    </p:spTree>
    <p:extLst>
      <p:ext uri="{BB962C8B-B14F-4D97-AF65-F5344CB8AC3E}">
        <p14:creationId xmlns:p14="http://schemas.microsoft.com/office/powerpoint/2010/main" val="4251129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b="1" dirty="0">
                <a:solidFill>
                  <a:srgbClr val="C00000"/>
                </a:solidFill>
              </a:rPr>
              <a:t>为什么叫倒排？</a:t>
            </a:r>
            <a:endParaRPr lang="en-US" altLang="zh-CN" b="1" dirty="0">
              <a:solidFill>
                <a:srgbClr val="C00000"/>
              </a:solidFill>
            </a:endParaRPr>
          </a:p>
          <a:p>
            <a:r>
              <a:rPr kumimoji="1" lang="zh-CN" altLang="en-US" dirty="0"/>
              <a:t>正排：文档</a:t>
            </a:r>
            <a:r>
              <a:rPr kumimoji="1" lang="en-US" altLang="zh-CN" dirty="0"/>
              <a:t>ID</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zh-CN" altLang="en-US" dirty="0"/>
              <a:t>文档内容</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pPr marL="0" indent="0">
              <a:buNone/>
            </a:pPr>
            <a:endParaRPr kumimoji="1" lang="en-US" altLang="zh-CN" dirty="0"/>
          </a:p>
          <a:p>
            <a:r>
              <a:rPr kumimoji="1" lang="zh-CN" altLang="en-US" dirty="0"/>
              <a:t>倒排：文档的内容 </a:t>
            </a:r>
            <a:r>
              <a:rPr kumimoji="1" lang="en-US" altLang="zh-CN" dirty="0">
                <a:sym typeface="Wingdings" pitchFamily="2" charset="2"/>
              </a:rPr>
              <a:t></a:t>
            </a:r>
            <a:r>
              <a:rPr kumimoji="1" lang="zh-CN" altLang="en-US" dirty="0">
                <a:sym typeface="Wingdings" pitchFamily="2" charset="2"/>
              </a:rPr>
              <a:t> </a:t>
            </a:r>
            <a:r>
              <a:rPr kumimoji="1" lang="zh-CN" altLang="en-US" dirty="0"/>
              <a:t>文档</a:t>
            </a:r>
            <a:r>
              <a:rPr kumimoji="1" lang="en-US" altLang="zh-CN" dirty="0"/>
              <a:t>ID</a:t>
            </a:r>
            <a:endParaRPr kumimoji="1" lang="zh-CN" altLang="en-US" dirty="0"/>
          </a:p>
          <a:p>
            <a:endParaRPr kumimoji="1" lang="en-US" altLang="zh-CN" dirty="0"/>
          </a:p>
        </p:txBody>
      </p:sp>
      <p:graphicFrame>
        <p:nvGraphicFramePr>
          <p:cNvPr id="4" name="表格 3">
            <a:extLst>
              <a:ext uri="{FF2B5EF4-FFF2-40B4-BE49-F238E27FC236}">
                <a16:creationId xmlns:a16="http://schemas.microsoft.com/office/drawing/2014/main" id="{6297628D-4172-3E4B-9FCB-689F982835C6}"/>
              </a:ext>
            </a:extLst>
          </p:cNvPr>
          <p:cNvGraphicFramePr>
            <a:graphicFrameLocks noGrp="1"/>
          </p:cNvGraphicFramePr>
          <p:nvPr>
            <p:extLst>
              <p:ext uri="{D42A27DB-BD31-4B8C-83A1-F6EECF244321}">
                <p14:modId xmlns:p14="http://schemas.microsoft.com/office/powerpoint/2010/main" val="582574334"/>
              </p:ext>
            </p:extLst>
          </p:nvPr>
        </p:nvGraphicFramePr>
        <p:xfrm>
          <a:off x="1045216" y="1578107"/>
          <a:ext cx="6276006" cy="164592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471619490"/>
                    </a:ext>
                  </a:extLst>
                </a:gridCol>
                <a:gridCol w="939338">
                  <a:extLst>
                    <a:ext uri="{9D8B030D-6E8A-4147-A177-3AD203B41FA5}">
                      <a16:colId xmlns:a16="http://schemas.microsoft.com/office/drawing/2014/main" val="31474948"/>
                    </a:ext>
                  </a:extLst>
                </a:gridCol>
                <a:gridCol w="867093">
                  <a:extLst>
                    <a:ext uri="{9D8B030D-6E8A-4147-A177-3AD203B41FA5}">
                      <a16:colId xmlns:a16="http://schemas.microsoft.com/office/drawing/2014/main" val="3548638627"/>
                    </a:ext>
                  </a:extLst>
                </a:gridCol>
                <a:gridCol w="1140143">
                  <a:extLst>
                    <a:ext uri="{9D8B030D-6E8A-4147-A177-3AD203B41FA5}">
                      <a16:colId xmlns:a16="http://schemas.microsoft.com/office/drawing/2014/main" val="1434852938"/>
                    </a:ext>
                  </a:extLst>
                </a:gridCol>
                <a:gridCol w="1043432">
                  <a:extLst>
                    <a:ext uri="{9D8B030D-6E8A-4147-A177-3AD203B41FA5}">
                      <a16:colId xmlns:a16="http://schemas.microsoft.com/office/drawing/2014/main" val="1525350254"/>
                    </a:ext>
                  </a:extLst>
                </a:gridCol>
                <a:gridCol w="762000">
                  <a:extLst>
                    <a:ext uri="{9D8B030D-6E8A-4147-A177-3AD203B41FA5}">
                      <a16:colId xmlns:a16="http://schemas.microsoft.com/office/drawing/2014/main" val="3085548458"/>
                    </a:ext>
                  </a:extLst>
                </a:gridCol>
                <a:gridCol w="762000">
                  <a:extLst>
                    <a:ext uri="{9D8B030D-6E8A-4147-A177-3AD203B41FA5}">
                      <a16:colId xmlns:a16="http://schemas.microsoft.com/office/drawing/2014/main" val="97639879"/>
                    </a:ext>
                  </a:extLst>
                </a:gridCol>
              </a:tblGrid>
              <a:tr h="139181">
                <a:tc>
                  <a:txBody>
                    <a:bodyPr/>
                    <a:lstStyle/>
                    <a:p>
                      <a:pPr algn="ctr"/>
                      <a:endParaRPr lang="zh-CN" altLang="en-US" sz="1200" dirty="0"/>
                    </a:p>
                  </a:txBody>
                  <a:tcPr/>
                </a:tc>
                <a:tc>
                  <a:txBody>
                    <a:bodyPr/>
                    <a:lstStyle/>
                    <a:p>
                      <a:pPr algn="ctr"/>
                      <a:r>
                        <a:rPr lang="en-US" altLang="zh-CN" sz="1200" dirty="0"/>
                        <a:t>Brutus</a:t>
                      </a:r>
                      <a:endParaRPr lang="zh-CN" altLang="en-US" sz="1200" dirty="0"/>
                    </a:p>
                  </a:txBody>
                  <a:tcPr/>
                </a:tc>
                <a:tc>
                  <a:txBody>
                    <a:bodyPr/>
                    <a:lstStyle/>
                    <a:p>
                      <a:pPr algn="ctr"/>
                      <a:r>
                        <a:rPr lang="en-US" altLang="zh-CN" sz="1200" dirty="0"/>
                        <a:t>Caesar</a:t>
                      </a:r>
                      <a:endParaRPr lang="zh-CN" altLang="en-US" sz="1200" dirty="0"/>
                    </a:p>
                  </a:txBody>
                  <a:tcPr/>
                </a:tc>
                <a:tc>
                  <a:txBody>
                    <a:bodyPr/>
                    <a:lstStyle/>
                    <a:p>
                      <a:pPr algn="ctr"/>
                      <a:r>
                        <a:rPr lang="en-US" altLang="zh-CN" sz="1200" dirty="0"/>
                        <a:t>Calpurnia</a:t>
                      </a:r>
                      <a:endParaRPr lang="zh-CN" altLang="en-US" sz="1200" dirty="0"/>
                    </a:p>
                  </a:txBody>
                  <a:tcPr/>
                </a:tc>
                <a:tc>
                  <a:txBody>
                    <a:bodyPr/>
                    <a:lstStyle/>
                    <a:p>
                      <a:pPr algn="ctr"/>
                      <a:r>
                        <a:rPr lang="en-US" altLang="zh-CN" sz="1200" dirty="0"/>
                        <a:t>Anthony</a:t>
                      </a:r>
                      <a:endParaRPr lang="zh-CN" altLang="en-US" sz="1200" dirty="0"/>
                    </a:p>
                  </a:txBody>
                  <a:tcPr/>
                </a:tc>
                <a:tc>
                  <a:txBody>
                    <a:bodyPr/>
                    <a:lstStyle/>
                    <a:p>
                      <a:pPr algn="ctr"/>
                      <a:r>
                        <a:rPr lang="zh-CN" altLang="en-US" sz="1200" dirty="0"/>
                        <a:t>    </a:t>
                      </a:r>
                      <a:r>
                        <a:rPr lang="en-US" altLang="zh-CN" sz="1200" dirty="0"/>
                        <a:t>…</a:t>
                      </a:r>
                      <a:endParaRPr lang="zh-CN" altLang="en-US" sz="1200" dirty="0"/>
                    </a:p>
                  </a:txBody>
                  <a:tcPr/>
                </a:tc>
                <a:tc>
                  <a:txBody>
                    <a:bodyPr/>
                    <a:lstStyle/>
                    <a:p>
                      <a:pPr algn="ctr"/>
                      <a:r>
                        <a:rPr lang="zh-CN" altLang="en-US" sz="1200" dirty="0"/>
                        <a:t>    </a:t>
                      </a:r>
                      <a:r>
                        <a:rPr lang="en-US" altLang="zh-CN" sz="1200" dirty="0"/>
                        <a:t>…</a:t>
                      </a:r>
                      <a:endParaRPr lang="zh-CN" altLang="en-US" sz="1200" dirty="0"/>
                    </a:p>
                  </a:txBody>
                  <a:tcPr/>
                </a:tc>
                <a:extLst>
                  <a:ext uri="{0D108BD9-81ED-4DB2-BD59-A6C34878D82A}">
                    <a16:rowId xmlns:a16="http://schemas.microsoft.com/office/drawing/2014/main" val="1068727149"/>
                  </a:ext>
                </a:extLst>
              </a:tr>
              <a:tr h="139181">
                <a:tc>
                  <a:txBody>
                    <a:bodyPr/>
                    <a:lstStyle/>
                    <a:p>
                      <a:pPr algn="ctr"/>
                      <a:r>
                        <a:rPr lang="en-US" altLang="zh-CN" sz="1200" dirty="0"/>
                        <a:t>DocID1</a:t>
                      </a:r>
                      <a:endParaRPr lang="zh-CN" altLang="en-US" sz="1200" dirty="0"/>
                    </a:p>
                  </a:txBody>
                  <a:tcPr/>
                </a:tc>
                <a:tc>
                  <a:txBody>
                    <a:bodyPr/>
                    <a:lstStyle/>
                    <a:p>
                      <a:pPr algn="ctr"/>
                      <a:r>
                        <a:rPr lang="en-US" altLang="zh-CN" sz="1200" dirty="0"/>
                        <a:t>1</a:t>
                      </a:r>
                      <a:endParaRPr lang="zh-CN" altLang="en-US" sz="1200" dirty="0"/>
                    </a:p>
                  </a:txBody>
                  <a:tcPr/>
                </a:tc>
                <a:tc>
                  <a:txBody>
                    <a:bodyPr/>
                    <a:lstStyle/>
                    <a:p>
                      <a:pPr algn="ctr"/>
                      <a:r>
                        <a:rPr lang="en-US" altLang="zh-CN" sz="1200" dirty="0"/>
                        <a:t>1</a:t>
                      </a:r>
                      <a:endParaRPr lang="zh-CN" altLang="en-US" sz="1200" dirty="0"/>
                    </a:p>
                  </a:txBody>
                  <a:tcPr/>
                </a:tc>
                <a:tc>
                  <a:txBody>
                    <a:bodyPr/>
                    <a:lstStyle/>
                    <a:p>
                      <a:pPr algn="ctr"/>
                      <a:r>
                        <a:rPr lang="en-US" altLang="zh-CN" sz="1200" dirty="0"/>
                        <a:t>0</a:t>
                      </a:r>
                      <a:endParaRPr lang="zh-CN" altLang="en-US" sz="1200" dirty="0"/>
                    </a:p>
                  </a:txBody>
                  <a:tcPr/>
                </a:tc>
                <a:tc>
                  <a:txBody>
                    <a:bodyPr/>
                    <a:lstStyle/>
                    <a:p>
                      <a:pPr algn="ctr"/>
                      <a:r>
                        <a:rPr lang="en-US" altLang="zh-CN" sz="1200" dirty="0"/>
                        <a:t>0</a:t>
                      </a:r>
                      <a:endParaRPr lang="zh-CN" altLang="en-US" sz="1200" dirty="0"/>
                    </a:p>
                  </a:txBody>
                  <a:tcPr/>
                </a:tc>
                <a:tc>
                  <a:txBody>
                    <a:bodyPr/>
                    <a:lstStyle/>
                    <a:p>
                      <a:pPr algn="ctr"/>
                      <a:endParaRPr lang="zh-CN" altLang="en-US" sz="1200" dirty="0"/>
                    </a:p>
                  </a:txBody>
                  <a:tcPr/>
                </a:tc>
                <a:tc>
                  <a:txBody>
                    <a:bodyPr/>
                    <a:lstStyle/>
                    <a:p>
                      <a:pPr algn="ctr"/>
                      <a:endParaRPr lang="zh-CN" altLang="en-US" sz="1200"/>
                    </a:p>
                  </a:txBody>
                  <a:tcPr/>
                </a:tc>
                <a:extLst>
                  <a:ext uri="{0D108BD9-81ED-4DB2-BD59-A6C34878D82A}">
                    <a16:rowId xmlns:a16="http://schemas.microsoft.com/office/drawing/2014/main" val="2053222629"/>
                  </a:ext>
                </a:extLst>
              </a:tr>
              <a:tr h="139181">
                <a:tc>
                  <a:txBody>
                    <a:bodyPr/>
                    <a:lstStyle/>
                    <a:p>
                      <a:pPr algn="ctr"/>
                      <a:r>
                        <a:rPr lang="en-US" altLang="zh-CN" sz="1200" dirty="0"/>
                        <a:t>DocID2</a:t>
                      </a:r>
                      <a:endParaRPr lang="zh-CN" altLang="en-US" sz="1200" dirty="0"/>
                    </a:p>
                  </a:txBody>
                  <a:tcPr/>
                </a:tc>
                <a:tc>
                  <a:txBody>
                    <a:bodyPr/>
                    <a:lstStyle/>
                    <a:p>
                      <a:pPr algn="ctr"/>
                      <a:r>
                        <a:rPr lang="en-US" altLang="zh-CN" sz="1200" dirty="0"/>
                        <a:t>1</a:t>
                      </a:r>
                      <a:endParaRPr lang="zh-CN" altLang="en-US" sz="1200" dirty="0"/>
                    </a:p>
                  </a:txBody>
                  <a:tcPr/>
                </a:tc>
                <a:tc>
                  <a:txBody>
                    <a:bodyPr/>
                    <a:lstStyle/>
                    <a:p>
                      <a:pPr algn="ctr"/>
                      <a:r>
                        <a:rPr lang="en-US" altLang="zh-CN" sz="1200" dirty="0"/>
                        <a:t>1</a:t>
                      </a:r>
                      <a:endParaRPr lang="zh-CN" altLang="en-US" sz="1200" dirty="0"/>
                    </a:p>
                  </a:txBody>
                  <a:tcPr/>
                </a:tc>
                <a:tc>
                  <a:txBody>
                    <a:bodyPr/>
                    <a:lstStyle/>
                    <a:p>
                      <a:pPr algn="ctr"/>
                      <a:r>
                        <a:rPr lang="en-US" altLang="zh-CN" sz="1200" dirty="0"/>
                        <a:t>1</a:t>
                      </a:r>
                      <a:endParaRPr lang="zh-CN" altLang="en-US" sz="1200" dirty="0"/>
                    </a:p>
                  </a:txBody>
                  <a:tcPr/>
                </a:tc>
                <a:tc>
                  <a:txBody>
                    <a:bodyPr/>
                    <a:lstStyle/>
                    <a:p>
                      <a:pPr algn="ctr"/>
                      <a:r>
                        <a:rPr lang="en-US" altLang="zh-CN" sz="1200" dirty="0"/>
                        <a:t>0</a:t>
                      </a:r>
                      <a:endParaRPr lang="zh-CN" altLang="en-US" sz="1200" dirty="0"/>
                    </a:p>
                  </a:txBody>
                  <a:tcPr/>
                </a:tc>
                <a:tc>
                  <a:txBody>
                    <a:bodyPr/>
                    <a:lstStyle/>
                    <a:p>
                      <a:pPr algn="ctr"/>
                      <a:endParaRPr lang="zh-CN" altLang="en-US" sz="1200"/>
                    </a:p>
                  </a:txBody>
                  <a:tcPr/>
                </a:tc>
                <a:tc>
                  <a:txBody>
                    <a:bodyPr/>
                    <a:lstStyle/>
                    <a:p>
                      <a:pPr algn="ctr"/>
                      <a:endParaRPr lang="zh-CN" altLang="en-US" sz="1200"/>
                    </a:p>
                  </a:txBody>
                  <a:tcPr/>
                </a:tc>
                <a:extLst>
                  <a:ext uri="{0D108BD9-81ED-4DB2-BD59-A6C34878D82A}">
                    <a16:rowId xmlns:a16="http://schemas.microsoft.com/office/drawing/2014/main" val="3002173883"/>
                  </a:ext>
                </a:extLst>
              </a:tr>
              <a:tr h="139181">
                <a:tc>
                  <a:txBody>
                    <a:bodyPr/>
                    <a:lstStyle/>
                    <a:p>
                      <a:pPr algn="ctr"/>
                      <a:r>
                        <a:rPr lang="en-US" altLang="zh-CN" sz="1200" dirty="0"/>
                        <a:t>DocID3</a:t>
                      </a:r>
                      <a:endParaRPr lang="zh-CN" altLang="en-US" sz="1200" dirty="0"/>
                    </a:p>
                  </a:txBody>
                  <a:tcPr/>
                </a:tc>
                <a:tc>
                  <a:txBody>
                    <a:bodyPr/>
                    <a:lstStyle/>
                    <a:p>
                      <a:pPr algn="ctr"/>
                      <a:r>
                        <a:rPr lang="en-US" altLang="zh-CN" sz="1200" dirty="0"/>
                        <a:t>0</a:t>
                      </a:r>
                      <a:endParaRPr lang="zh-CN" altLang="en-US" sz="1200" dirty="0"/>
                    </a:p>
                  </a:txBody>
                  <a:tcPr/>
                </a:tc>
                <a:tc>
                  <a:txBody>
                    <a:bodyPr/>
                    <a:lstStyle/>
                    <a:p>
                      <a:pPr algn="ctr"/>
                      <a:r>
                        <a:rPr lang="en-US" altLang="zh-CN" sz="1200" dirty="0"/>
                        <a:t>0</a:t>
                      </a:r>
                      <a:endParaRPr lang="zh-CN" altLang="en-US" sz="1200" dirty="0"/>
                    </a:p>
                  </a:txBody>
                  <a:tcPr/>
                </a:tc>
                <a:tc>
                  <a:txBody>
                    <a:bodyPr/>
                    <a:lstStyle/>
                    <a:p>
                      <a:pPr algn="ctr"/>
                      <a:r>
                        <a:rPr lang="en-US" altLang="zh-CN" sz="1200" dirty="0"/>
                        <a:t>0</a:t>
                      </a:r>
                      <a:endParaRPr lang="zh-CN" altLang="en-US" sz="1200" dirty="0"/>
                    </a:p>
                  </a:txBody>
                  <a:tcPr/>
                </a:tc>
                <a:tc>
                  <a:txBody>
                    <a:bodyPr/>
                    <a:lstStyle/>
                    <a:p>
                      <a:pPr algn="ctr"/>
                      <a:r>
                        <a:rPr lang="en-US" altLang="zh-CN" sz="1200" dirty="0"/>
                        <a:t>0</a:t>
                      </a:r>
                      <a:endParaRPr lang="zh-CN" altLang="en-US" sz="1200" dirty="0"/>
                    </a:p>
                  </a:txBody>
                  <a:tcPr/>
                </a:tc>
                <a:tc>
                  <a:txBody>
                    <a:bodyPr/>
                    <a:lstStyle/>
                    <a:p>
                      <a:pPr algn="ctr"/>
                      <a:endParaRPr lang="zh-CN" altLang="en-US" sz="1200"/>
                    </a:p>
                  </a:txBody>
                  <a:tcPr/>
                </a:tc>
                <a:tc>
                  <a:txBody>
                    <a:bodyPr/>
                    <a:lstStyle/>
                    <a:p>
                      <a:pPr algn="ctr"/>
                      <a:endParaRPr lang="zh-CN" altLang="en-US" sz="1200"/>
                    </a:p>
                  </a:txBody>
                  <a:tcPr/>
                </a:tc>
                <a:extLst>
                  <a:ext uri="{0D108BD9-81ED-4DB2-BD59-A6C34878D82A}">
                    <a16:rowId xmlns:a16="http://schemas.microsoft.com/office/drawing/2014/main" val="3941976670"/>
                  </a:ext>
                </a:extLst>
              </a:tr>
              <a:tr h="139181">
                <a:tc>
                  <a:txBody>
                    <a:bodyPr/>
                    <a:lstStyle/>
                    <a:p>
                      <a:pPr algn="ctr"/>
                      <a:r>
                        <a:rPr lang="en-US" altLang="zh-CN" sz="1200" dirty="0"/>
                        <a:t>DocID4</a:t>
                      </a:r>
                      <a:endParaRPr lang="zh-CN" altLang="en-US" sz="1200" dirty="0"/>
                    </a:p>
                  </a:txBody>
                  <a:tcPr/>
                </a:tc>
                <a:tc>
                  <a:txBody>
                    <a:bodyPr/>
                    <a:lstStyle/>
                    <a:p>
                      <a:pPr algn="ctr"/>
                      <a:r>
                        <a:rPr lang="en-US" altLang="zh-CN" sz="1200" dirty="0"/>
                        <a:t>0</a:t>
                      </a:r>
                      <a:endParaRPr lang="zh-CN" altLang="en-US" sz="1200" dirty="0"/>
                    </a:p>
                  </a:txBody>
                  <a:tcPr/>
                </a:tc>
                <a:tc>
                  <a:txBody>
                    <a:bodyPr/>
                    <a:lstStyle/>
                    <a:p>
                      <a:pPr algn="ctr"/>
                      <a:r>
                        <a:rPr lang="en-US" altLang="zh-CN" sz="1200" dirty="0"/>
                        <a:t>1</a:t>
                      </a:r>
                      <a:endParaRPr lang="zh-CN" altLang="en-US" sz="1200" dirty="0"/>
                    </a:p>
                  </a:txBody>
                  <a:tcPr/>
                </a:tc>
                <a:tc>
                  <a:txBody>
                    <a:bodyPr/>
                    <a:lstStyle/>
                    <a:p>
                      <a:pPr algn="ctr"/>
                      <a:r>
                        <a:rPr lang="en-US" altLang="zh-CN" sz="1200" dirty="0"/>
                        <a:t>0</a:t>
                      </a:r>
                      <a:endParaRPr lang="zh-CN" altLang="en-US" sz="1200" dirty="0"/>
                    </a:p>
                  </a:txBody>
                  <a:tcPr/>
                </a:tc>
                <a:tc>
                  <a:txBody>
                    <a:bodyPr/>
                    <a:lstStyle/>
                    <a:p>
                      <a:pPr algn="ctr"/>
                      <a:r>
                        <a:rPr lang="en-US" altLang="zh-CN" sz="1200" dirty="0"/>
                        <a:t>0</a:t>
                      </a:r>
                      <a:endParaRPr lang="zh-CN" altLang="en-US" sz="1200" dirty="0"/>
                    </a:p>
                  </a:txBody>
                  <a:tcPr/>
                </a:tc>
                <a:tc>
                  <a:txBody>
                    <a:bodyPr/>
                    <a:lstStyle/>
                    <a:p>
                      <a:pPr algn="ctr"/>
                      <a:endParaRPr lang="zh-CN" altLang="en-US" sz="1200"/>
                    </a:p>
                  </a:txBody>
                  <a:tcPr/>
                </a:tc>
                <a:tc>
                  <a:txBody>
                    <a:bodyPr/>
                    <a:lstStyle/>
                    <a:p>
                      <a:pPr algn="ctr"/>
                      <a:endParaRPr lang="zh-CN" altLang="en-US" sz="1200"/>
                    </a:p>
                  </a:txBody>
                  <a:tcPr/>
                </a:tc>
                <a:extLst>
                  <a:ext uri="{0D108BD9-81ED-4DB2-BD59-A6C34878D82A}">
                    <a16:rowId xmlns:a16="http://schemas.microsoft.com/office/drawing/2014/main" val="1114671548"/>
                  </a:ext>
                </a:extLst>
              </a:tr>
              <a:tr h="139181">
                <a:tc>
                  <a:txBody>
                    <a:bodyPr/>
                    <a:lstStyle/>
                    <a:p>
                      <a:pPr algn="ctr"/>
                      <a:r>
                        <a:rPr lang="en-US" altLang="zh-CN" sz="1200" dirty="0"/>
                        <a:t>…</a:t>
                      </a:r>
                      <a:endParaRPr lang="zh-CN" altLang="en-US" sz="1200" dirty="0"/>
                    </a:p>
                  </a:txBody>
                  <a:tcPr/>
                </a:tc>
                <a:tc>
                  <a:txBody>
                    <a:bodyPr/>
                    <a:lstStyle/>
                    <a:p>
                      <a:pPr algn="ctr"/>
                      <a:endParaRPr lang="zh-CN" altLang="en-US" sz="1200"/>
                    </a:p>
                  </a:txBody>
                  <a:tcPr/>
                </a:tc>
                <a:tc>
                  <a:txBody>
                    <a:bodyPr/>
                    <a:lstStyle/>
                    <a:p>
                      <a:pPr algn="ctr"/>
                      <a:endParaRPr lang="zh-CN" altLang="en-US" sz="1200" dirty="0"/>
                    </a:p>
                  </a:txBody>
                  <a:tcPr/>
                </a:tc>
                <a:tc>
                  <a:txBody>
                    <a:bodyPr/>
                    <a:lstStyle/>
                    <a:p>
                      <a:pPr algn="ctr"/>
                      <a:endParaRPr lang="zh-CN" altLang="en-US" sz="1200"/>
                    </a:p>
                  </a:txBody>
                  <a:tcPr/>
                </a:tc>
                <a:tc>
                  <a:txBody>
                    <a:bodyPr/>
                    <a:lstStyle/>
                    <a:p>
                      <a:pPr algn="ctr"/>
                      <a:endParaRPr lang="zh-CN" altLang="en-US" sz="1200" dirty="0"/>
                    </a:p>
                  </a:txBody>
                  <a:tcPr/>
                </a:tc>
                <a:tc>
                  <a:txBody>
                    <a:bodyPr/>
                    <a:lstStyle/>
                    <a:p>
                      <a:pPr algn="ctr"/>
                      <a:endParaRPr lang="zh-CN" altLang="en-US" sz="1200"/>
                    </a:p>
                  </a:txBody>
                  <a:tcPr/>
                </a:tc>
                <a:tc>
                  <a:txBody>
                    <a:bodyPr/>
                    <a:lstStyle/>
                    <a:p>
                      <a:pPr algn="ctr"/>
                      <a:endParaRPr lang="zh-CN" altLang="en-US" sz="1200" dirty="0"/>
                    </a:p>
                  </a:txBody>
                  <a:tcPr/>
                </a:tc>
                <a:extLst>
                  <a:ext uri="{0D108BD9-81ED-4DB2-BD59-A6C34878D82A}">
                    <a16:rowId xmlns:a16="http://schemas.microsoft.com/office/drawing/2014/main" val="557882394"/>
                  </a:ext>
                </a:extLst>
              </a:tr>
            </a:tbl>
          </a:graphicData>
        </a:graphic>
      </p:graphicFrame>
      <p:pic>
        <p:nvPicPr>
          <p:cNvPr id="5" name="图片 4">
            <a:extLst>
              <a:ext uri="{FF2B5EF4-FFF2-40B4-BE49-F238E27FC236}">
                <a16:creationId xmlns:a16="http://schemas.microsoft.com/office/drawing/2014/main" id="{C272629C-E973-FB45-99F6-2278695203C7}"/>
              </a:ext>
            </a:extLst>
          </p:cNvPr>
          <p:cNvPicPr>
            <a:picLocks noChangeAspect="1"/>
          </p:cNvPicPr>
          <p:nvPr/>
        </p:nvPicPr>
        <p:blipFill>
          <a:blip r:embed="rId2"/>
          <a:stretch>
            <a:fillRect/>
          </a:stretch>
        </p:blipFill>
        <p:spPr>
          <a:xfrm>
            <a:off x="4284190" y="3402729"/>
            <a:ext cx="4172989" cy="1412988"/>
          </a:xfrm>
          <a:prstGeom prst="rect">
            <a:avLst/>
          </a:prstGeom>
        </p:spPr>
      </p:pic>
      <p:sp>
        <p:nvSpPr>
          <p:cNvPr id="6" name="圆角矩形 5"/>
          <p:cNvSpPr/>
          <p:nvPr/>
        </p:nvSpPr>
        <p:spPr>
          <a:xfrm>
            <a:off x="972152" y="1832008"/>
            <a:ext cx="6429675" cy="34651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244741" y="3402729"/>
            <a:ext cx="4267200" cy="29658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A33704B-8E96-4458-887A-4BE7902E5543}"/>
              </a:ext>
            </a:extLst>
          </p:cNvPr>
          <p:cNvSpPr/>
          <p:nvPr/>
        </p:nvSpPr>
        <p:spPr>
          <a:xfrm>
            <a:off x="1972145" y="3798318"/>
            <a:ext cx="646331" cy="369332"/>
          </a:xfrm>
          <a:prstGeom prst="rect">
            <a:avLst/>
          </a:prstGeom>
          <a:solidFill>
            <a:schemeClr val="accent2">
              <a:lumMod val="20000"/>
              <a:lumOff val="80000"/>
            </a:schemeClr>
          </a:solidFill>
          <a:ln>
            <a:solidFill>
              <a:srgbClr val="C00000"/>
            </a:solidFill>
          </a:ln>
        </p:spPr>
        <p:txBody>
          <a:bodyPr wrap="none">
            <a:spAutoFit/>
          </a:bodyPr>
          <a:lstStyle/>
          <a:p>
            <a:r>
              <a:rPr kumimoji="1" lang="zh-CN" altLang="en-US" dirty="0"/>
              <a:t>单词</a:t>
            </a:r>
            <a:endParaRPr lang="zh-CN" altLang="en-US" dirty="0"/>
          </a:p>
        </p:txBody>
      </p:sp>
    </p:spTree>
    <p:extLst>
      <p:ext uri="{BB962C8B-B14F-4D97-AF65-F5344CB8AC3E}">
        <p14:creationId xmlns:p14="http://schemas.microsoft.com/office/powerpoint/2010/main" val="3375601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sz="2000" dirty="0" smtClean="0"/>
              <a:t>pause</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138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b="1" dirty="0">
                <a:solidFill>
                  <a:srgbClr val="C00000"/>
                </a:solidFill>
              </a:rPr>
              <a:t>构建倒排索引的步骤</a:t>
            </a:r>
            <a:r>
              <a:rPr kumimoji="1" lang="en-US" altLang="zh-CN" b="1" dirty="0">
                <a:solidFill>
                  <a:srgbClr val="C00000"/>
                </a:solidFill>
              </a:rPr>
              <a:t>(</a:t>
            </a:r>
            <a:r>
              <a:rPr kumimoji="1" lang="zh-CN" altLang="en-US" b="1" dirty="0">
                <a:solidFill>
                  <a:srgbClr val="C00000"/>
                </a:solidFill>
              </a:rPr>
              <a:t>总流程</a:t>
            </a:r>
            <a:r>
              <a:rPr kumimoji="1" lang="en-US" altLang="zh-CN" dirty="0"/>
              <a:t>)</a:t>
            </a:r>
          </a:p>
          <a:p>
            <a:r>
              <a:rPr kumimoji="1" lang="zh-CN" altLang="en-US" dirty="0"/>
              <a:t>爬取所需要索引的文档集合</a:t>
            </a:r>
            <a:endParaRPr kumimoji="1" lang="en-US" altLang="zh-CN" dirty="0"/>
          </a:p>
          <a:p>
            <a:pPr marL="0" indent="0">
              <a:buNone/>
            </a:pPr>
            <a:endParaRPr kumimoji="1" lang="en-US" altLang="zh-CN" dirty="0"/>
          </a:p>
          <a:p>
            <a:r>
              <a:rPr kumimoji="1" lang="zh-CN" altLang="en-US" dirty="0"/>
              <a:t>分词</a:t>
            </a:r>
            <a:endParaRPr kumimoji="1" lang="en-US" altLang="zh-CN" dirty="0"/>
          </a:p>
          <a:p>
            <a:endParaRPr kumimoji="1" lang="en-US" altLang="zh-CN" dirty="0"/>
          </a:p>
          <a:p>
            <a:r>
              <a:rPr kumimoji="1" lang="zh-CN" altLang="en-US" dirty="0"/>
              <a:t>对词进行进一步处理</a:t>
            </a:r>
            <a:r>
              <a:rPr kumimoji="1" lang="en-US" altLang="zh-CN" dirty="0"/>
              <a:t>(</a:t>
            </a:r>
            <a:r>
              <a:rPr kumimoji="1" lang="zh-CN" altLang="en-US" dirty="0"/>
              <a:t>语言相关</a:t>
            </a:r>
            <a:r>
              <a:rPr kumimoji="1" lang="en-US" altLang="zh-CN" dirty="0"/>
              <a:t>)</a:t>
            </a:r>
            <a:r>
              <a:rPr kumimoji="1" lang="zh-CN" altLang="en-US" dirty="0"/>
              <a:t>，如：小写、找词根、去除停用词</a:t>
            </a:r>
            <a:endParaRPr kumimoji="1" lang="en-US" altLang="zh-CN" dirty="0"/>
          </a:p>
          <a:p>
            <a:endParaRPr kumimoji="1" lang="en-US" altLang="zh-CN" dirty="0"/>
          </a:p>
          <a:p>
            <a:endParaRPr kumimoji="1" lang="en-US" altLang="zh-CN" dirty="0"/>
          </a:p>
          <a:p>
            <a:r>
              <a:rPr kumimoji="1" lang="zh-CN" altLang="en-US" dirty="0"/>
              <a:t>构建倒排索引</a:t>
            </a:r>
            <a:endParaRPr kumimoji="1" lang="en-US" altLang="zh-CN" dirty="0"/>
          </a:p>
          <a:p>
            <a:pPr lvl="1"/>
            <a:r>
              <a:rPr kumimoji="1" lang="zh-CN" altLang="en-US" dirty="0"/>
              <a:t>包括：</a:t>
            </a:r>
            <a:r>
              <a:rPr kumimoji="1" lang="en-US" altLang="zh-CN" dirty="0">
                <a:solidFill>
                  <a:srgbClr val="C00000"/>
                </a:solidFill>
              </a:rPr>
              <a:t>dictionary</a:t>
            </a:r>
            <a:r>
              <a:rPr kumimoji="1" lang="zh-CN" altLang="en-US" dirty="0"/>
              <a:t>和</a:t>
            </a:r>
            <a:r>
              <a:rPr kumimoji="1" lang="en-US" altLang="zh-CN" dirty="0">
                <a:solidFill>
                  <a:srgbClr val="C00000"/>
                </a:solidFill>
              </a:rPr>
              <a:t>postings</a:t>
            </a:r>
            <a:endParaRPr kumimoji="1" lang="en-US" altLang="zh-CN" dirty="0"/>
          </a:p>
        </p:txBody>
      </p:sp>
      <p:pic>
        <p:nvPicPr>
          <p:cNvPr id="4" name="图片 3">
            <a:extLst>
              <a:ext uri="{FF2B5EF4-FFF2-40B4-BE49-F238E27FC236}">
                <a16:creationId xmlns:a16="http://schemas.microsoft.com/office/drawing/2014/main" id="{33583ADD-3876-D547-BB1C-BF74E6ED7F38}"/>
              </a:ext>
            </a:extLst>
          </p:cNvPr>
          <p:cNvPicPr>
            <a:picLocks noChangeAspect="1"/>
          </p:cNvPicPr>
          <p:nvPr/>
        </p:nvPicPr>
        <p:blipFill>
          <a:blip r:embed="rId2"/>
          <a:stretch>
            <a:fillRect/>
          </a:stretch>
        </p:blipFill>
        <p:spPr>
          <a:xfrm>
            <a:off x="1578542" y="1546928"/>
            <a:ext cx="4596939" cy="352568"/>
          </a:xfrm>
          <a:prstGeom prst="rect">
            <a:avLst/>
          </a:prstGeom>
        </p:spPr>
      </p:pic>
      <p:pic>
        <p:nvPicPr>
          <p:cNvPr id="5" name="图片 4">
            <a:extLst>
              <a:ext uri="{FF2B5EF4-FFF2-40B4-BE49-F238E27FC236}">
                <a16:creationId xmlns:a16="http://schemas.microsoft.com/office/drawing/2014/main" id="{53FADEB6-CB43-DB42-9FC4-591A8DC4C638}"/>
              </a:ext>
            </a:extLst>
          </p:cNvPr>
          <p:cNvPicPr>
            <a:picLocks noChangeAspect="1"/>
          </p:cNvPicPr>
          <p:nvPr/>
        </p:nvPicPr>
        <p:blipFill>
          <a:blip r:embed="rId3"/>
          <a:stretch>
            <a:fillRect/>
          </a:stretch>
        </p:blipFill>
        <p:spPr>
          <a:xfrm>
            <a:off x="1578542" y="2039909"/>
            <a:ext cx="3616037" cy="405246"/>
          </a:xfrm>
          <a:prstGeom prst="rect">
            <a:avLst/>
          </a:prstGeom>
        </p:spPr>
      </p:pic>
      <p:pic>
        <p:nvPicPr>
          <p:cNvPr id="6" name="图片 5">
            <a:extLst>
              <a:ext uri="{FF2B5EF4-FFF2-40B4-BE49-F238E27FC236}">
                <a16:creationId xmlns:a16="http://schemas.microsoft.com/office/drawing/2014/main" id="{F7485FA2-9FC2-D945-BFA3-745DD7CD41C1}"/>
              </a:ext>
            </a:extLst>
          </p:cNvPr>
          <p:cNvPicPr>
            <a:picLocks noChangeAspect="1"/>
          </p:cNvPicPr>
          <p:nvPr/>
        </p:nvPicPr>
        <p:blipFill>
          <a:blip r:embed="rId4"/>
          <a:stretch>
            <a:fillRect/>
          </a:stretch>
        </p:blipFill>
        <p:spPr>
          <a:xfrm>
            <a:off x="1556083" y="3146020"/>
            <a:ext cx="1471354" cy="454632"/>
          </a:xfrm>
          <a:prstGeom prst="rect">
            <a:avLst/>
          </a:prstGeom>
        </p:spPr>
      </p:pic>
      <p:pic>
        <p:nvPicPr>
          <p:cNvPr id="7" name="图片 6">
            <a:extLst>
              <a:ext uri="{FF2B5EF4-FFF2-40B4-BE49-F238E27FC236}">
                <a16:creationId xmlns:a16="http://schemas.microsoft.com/office/drawing/2014/main" id="{A9D001F9-D2AB-E745-A25E-CF9904118E05}"/>
              </a:ext>
            </a:extLst>
          </p:cNvPr>
          <p:cNvPicPr>
            <a:picLocks noChangeAspect="1"/>
          </p:cNvPicPr>
          <p:nvPr/>
        </p:nvPicPr>
        <p:blipFill>
          <a:blip r:embed="rId5"/>
          <a:stretch>
            <a:fillRect/>
          </a:stretch>
        </p:blipFill>
        <p:spPr>
          <a:xfrm>
            <a:off x="3049896" y="3146020"/>
            <a:ext cx="1961803" cy="448412"/>
          </a:xfrm>
          <a:prstGeom prst="rect">
            <a:avLst/>
          </a:prstGeom>
        </p:spPr>
      </p:pic>
      <p:pic>
        <p:nvPicPr>
          <p:cNvPr id="8" name="图片 7">
            <a:extLst>
              <a:ext uri="{FF2B5EF4-FFF2-40B4-BE49-F238E27FC236}">
                <a16:creationId xmlns:a16="http://schemas.microsoft.com/office/drawing/2014/main" id="{D200C3D4-12C8-4CB3-B060-D2DAB8F0809B}"/>
              </a:ext>
            </a:extLst>
          </p:cNvPr>
          <p:cNvPicPr>
            <a:picLocks noChangeAspect="1"/>
          </p:cNvPicPr>
          <p:nvPr/>
        </p:nvPicPr>
        <p:blipFill>
          <a:blip r:embed="rId6"/>
          <a:stretch>
            <a:fillRect/>
          </a:stretch>
        </p:blipFill>
        <p:spPr>
          <a:xfrm>
            <a:off x="5455938" y="3678172"/>
            <a:ext cx="3117273" cy="1055519"/>
          </a:xfrm>
          <a:prstGeom prst="rect">
            <a:avLst/>
          </a:prstGeom>
        </p:spPr>
      </p:pic>
      <p:sp>
        <p:nvSpPr>
          <p:cNvPr id="9" name="箭头: 右 8">
            <a:extLst>
              <a:ext uri="{FF2B5EF4-FFF2-40B4-BE49-F238E27FC236}">
                <a16:creationId xmlns:a16="http://schemas.microsoft.com/office/drawing/2014/main" id="{5B375449-9E58-4F6A-B217-53CA7E48894C}"/>
              </a:ext>
            </a:extLst>
          </p:cNvPr>
          <p:cNvSpPr/>
          <p:nvPr/>
        </p:nvSpPr>
        <p:spPr>
          <a:xfrm>
            <a:off x="4486831" y="4071091"/>
            <a:ext cx="855519" cy="448412"/>
          </a:xfrm>
          <a:prstGeom prst="rightArrow">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4038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倒排索引构建</a:t>
            </a:r>
            <a:r>
              <a:rPr kumimoji="1" lang="zh-CN" altLang="en-US" b="1" dirty="0">
                <a:solidFill>
                  <a:srgbClr val="C00000"/>
                </a:solidFill>
              </a:rPr>
              <a:t>步骤</a:t>
            </a:r>
            <a:r>
              <a:rPr kumimoji="1" lang="en-US" altLang="zh-CN" b="1" dirty="0">
                <a:solidFill>
                  <a:srgbClr val="C00000"/>
                </a:solidFill>
              </a:rPr>
              <a:t>1</a:t>
            </a:r>
            <a:r>
              <a:rPr kumimoji="1" lang="zh-CN" altLang="en-US" b="1" dirty="0">
                <a:solidFill>
                  <a:srgbClr val="C00000"/>
                </a:solidFill>
              </a:rPr>
              <a:t>：分词、预处理</a:t>
            </a:r>
            <a:endParaRPr kumimoji="1" lang="en-US" altLang="zh-CN" b="1" dirty="0">
              <a:solidFill>
                <a:srgbClr val="C00000"/>
              </a:solidFill>
            </a:endParaRPr>
          </a:p>
          <a:p>
            <a:r>
              <a:rPr kumimoji="1" lang="zh-CN" altLang="en-US" dirty="0"/>
              <a:t>分词</a:t>
            </a:r>
            <a:endParaRPr kumimoji="1" lang="en-US" altLang="zh-CN" dirty="0"/>
          </a:p>
          <a:p>
            <a:pPr lvl="1"/>
            <a:r>
              <a:rPr kumimoji="1" lang="zh-CN" altLang="en-US" dirty="0"/>
              <a:t>对于英文而言比较简单</a:t>
            </a:r>
            <a:endParaRPr kumimoji="1" lang="en-US" altLang="zh-CN" dirty="0"/>
          </a:p>
          <a:p>
            <a:r>
              <a:rPr kumimoji="1" lang="zh-CN" altLang="en-US" dirty="0"/>
              <a:t>去除停用词</a:t>
            </a:r>
            <a:endParaRPr kumimoji="1" lang="en-US" altLang="zh-CN" dirty="0"/>
          </a:p>
          <a:p>
            <a:pPr lvl="1"/>
            <a:r>
              <a:rPr kumimoji="1" lang="zh-CN" altLang="en-US" dirty="0"/>
              <a:t>依据停用词表</a:t>
            </a:r>
            <a:r>
              <a:rPr kumimoji="1" lang="en-US" altLang="zh-CN" dirty="0"/>
              <a:t>(</a:t>
            </a:r>
            <a:r>
              <a:rPr kumimoji="1" lang="zh-CN" altLang="en-US" dirty="0"/>
              <a:t>互联网上有很多个版本</a:t>
            </a:r>
            <a:r>
              <a:rPr kumimoji="1" lang="en-US" altLang="zh-CN" dirty="0"/>
              <a:t>)</a:t>
            </a:r>
          </a:p>
          <a:p>
            <a:pPr lvl="1"/>
            <a:r>
              <a:rPr kumimoji="1" lang="zh-CN" altLang="en-US" dirty="0"/>
              <a:t>中文：</a:t>
            </a:r>
            <a:r>
              <a:rPr lang="zh-CN" altLang="en-US" dirty="0"/>
              <a:t>啊、阿、哎、哎呀、哎哟、唉 </a:t>
            </a:r>
            <a:r>
              <a:rPr lang="en-US" altLang="zh-CN" dirty="0"/>
              <a:t>…</a:t>
            </a:r>
          </a:p>
          <a:p>
            <a:endParaRPr lang="en-US" altLang="zh-CN" dirty="0"/>
          </a:p>
          <a:p>
            <a:r>
              <a:rPr lang="zh-CN" altLang="en-US" dirty="0"/>
              <a:t>去除停用词是一把双刃剑</a:t>
            </a:r>
            <a:endParaRPr lang="en-US" altLang="zh-CN" dirty="0"/>
          </a:p>
          <a:p>
            <a:pPr lvl="1"/>
            <a:r>
              <a:rPr lang="zh-CN" altLang="en-US" dirty="0">
                <a:solidFill>
                  <a:srgbClr val="C00000"/>
                </a:solidFill>
              </a:rPr>
              <a:t>减少</a:t>
            </a:r>
            <a:r>
              <a:rPr lang="en-US" altLang="zh-CN" dirty="0">
                <a:solidFill>
                  <a:srgbClr val="C00000"/>
                </a:solidFill>
              </a:rPr>
              <a:t>posting</a:t>
            </a:r>
            <a:r>
              <a:rPr lang="zh-CN" altLang="en-US" dirty="0">
                <a:solidFill>
                  <a:srgbClr val="C00000"/>
                </a:solidFill>
              </a:rPr>
              <a:t> </a:t>
            </a:r>
            <a:r>
              <a:rPr lang="en-US" altLang="zh-CN" dirty="0">
                <a:solidFill>
                  <a:srgbClr val="C00000"/>
                </a:solidFill>
              </a:rPr>
              <a:t>list</a:t>
            </a:r>
            <a:r>
              <a:rPr lang="zh-CN" altLang="en-US" dirty="0">
                <a:solidFill>
                  <a:srgbClr val="C00000"/>
                </a:solidFill>
              </a:rPr>
              <a:t>长度</a:t>
            </a:r>
            <a:endParaRPr lang="en-US" altLang="zh-CN" dirty="0">
              <a:solidFill>
                <a:srgbClr val="C00000"/>
              </a:solidFill>
            </a:endParaRPr>
          </a:p>
          <a:p>
            <a:pPr lvl="2"/>
            <a:r>
              <a:rPr lang="zh-CN" altLang="en-US" dirty="0">
                <a:solidFill>
                  <a:srgbClr val="C00000"/>
                </a:solidFill>
              </a:rPr>
              <a:t>提升处理效率</a:t>
            </a:r>
            <a:endParaRPr lang="en-US" altLang="zh-CN" dirty="0">
              <a:solidFill>
                <a:srgbClr val="C00000"/>
              </a:solidFill>
            </a:endParaRPr>
          </a:p>
          <a:p>
            <a:pPr lvl="1"/>
            <a:r>
              <a:rPr lang="zh-CN" altLang="en-US" dirty="0">
                <a:solidFill>
                  <a:srgbClr val="C00000"/>
                </a:solidFill>
              </a:rPr>
              <a:t>损害文章的语义信息</a:t>
            </a:r>
            <a:endParaRPr lang="en-US" altLang="zh-CN" dirty="0">
              <a:solidFill>
                <a:srgbClr val="C00000"/>
              </a:solidFill>
            </a:endParaRPr>
          </a:p>
          <a:p>
            <a:endParaRPr kumimoji="1" lang="en-US" altLang="zh-CN" dirty="0"/>
          </a:p>
        </p:txBody>
      </p:sp>
      <p:pic>
        <p:nvPicPr>
          <p:cNvPr id="6" name="图片 5">
            <a:extLst>
              <a:ext uri="{FF2B5EF4-FFF2-40B4-BE49-F238E27FC236}">
                <a16:creationId xmlns:a16="http://schemas.microsoft.com/office/drawing/2014/main" id="{3292F060-4D24-4A41-A540-3DD7765F038E}"/>
              </a:ext>
            </a:extLst>
          </p:cNvPr>
          <p:cNvPicPr>
            <a:picLocks noChangeAspect="1"/>
          </p:cNvPicPr>
          <p:nvPr/>
        </p:nvPicPr>
        <p:blipFill>
          <a:blip r:embed="rId2"/>
          <a:stretch>
            <a:fillRect/>
          </a:stretch>
        </p:blipFill>
        <p:spPr>
          <a:xfrm>
            <a:off x="3872565" y="3157858"/>
            <a:ext cx="4972447" cy="1111757"/>
          </a:xfrm>
          <a:prstGeom prst="rect">
            <a:avLst/>
          </a:prstGeom>
        </p:spPr>
      </p:pic>
    </p:spTree>
    <p:extLst>
      <p:ext uri="{BB962C8B-B14F-4D97-AF65-F5344CB8AC3E}">
        <p14:creationId xmlns:p14="http://schemas.microsoft.com/office/powerpoint/2010/main" val="2635910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fontScale="77500" lnSpcReduction="20000"/>
          </a:bodyPr>
          <a:lstStyle/>
          <a:p>
            <a:r>
              <a:rPr kumimoji="1" lang="zh-CN" altLang="en-US" dirty="0"/>
              <a:t>对于英语的处理</a:t>
            </a:r>
            <a:endParaRPr kumimoji="1" lang="en-US" altLang="zh-CN" dirty="0"/>
          </a:p>
          <a:p>
            <a:r>
              <a:rPr kumimoji="1" lang="zh-CN" altLang="en-US" dirty="0"/>
              <a:t>大小写的统一</a:t>
            </a:r>
            <a:r>
              <a:rPr kumimoji="1" lang="en-US" altLang="zh-CN" dirty="0">
                <a:solidFill>
                  <a:srgbClr val="C00000"/>
                </a:solidFill>
              </a:rPr>
              <a:t>(case</a:t>
            </a:r>
            <a:r>
              <a:rPr kumimoji="1" lang="zh-CN" altLang="en-US" dirty="0">
                <a:solidFill>
                  <a:srgbClr val="C00000"/>
                </a:solidFill>
              </a:rPr>
              <a:t> </a:t>
            </a:r>
            <a:r>
              <a:rPr kumimoji="1" lang="en-US" altLang="zh-CN" dirty="0">
                <a:solidFill>
                  <a:srgbClr val="C00000"/>
                </a:solidFill>
              </a:rPr>
              <a:t>folding)</a:t>
            </a:r>
          </a:p>
          <a:p>
            <a:pPr lvl="1"/>
            <a:r>
              <a:rPr lang="en" altLang="zh-CN" dirty="0"/>
              <a:t>MIT vs. mit</a:t>
            </a:r>
            <a:r>
              <a:rPr lang="en-US" altLang="zh-CN" dirty="0"/>
              <a:t>;</a:t>
            </a:r>
            <a:r>
              <a:rPr lang="zh-CN" altLang="en-US" dirty="0"/>
              <a:t> </a:t>
            </a:r>
            <a:r>
              <a:rPr lang="en" altLang="zh-CN" dirty="0"/>
              <a:t>Fed vs. fed</a:t>
            </a:r>
          </a:p>
          <a:p>
            <a:r>
              <a:rPr lang="zh-CN" altLang="en-US" dirty="0"/>
              <a:t>英语</a:t>
            </a:r>
            <a:r>
              <a:rPr lang="zh-CN" altLang="en" dirty="0"/>
              <a:t>中</a:t>
            </a:r>
            <a:r>
              <a:rPr lang="zh-CN" altLang="en-US" dirty="0"/>
              <a:t>也有</a:t>
            </a:r>
            <a:r>
              <a:rPr lang="zh-CN" altLang="en-US" dirty="0">
                <a:solidFill>
                  <a:srgbClr val="C00000"/>
                </a:solidFill>
              </a:rPr>
              <a:t>停用词</a:t>
            </a:r>
            <a:endParaRPr lang="en-US" altLang="zh-CN" dirty="0">
              <a:solidFill>
                <a:srgbClr val="C00000"/>
              </a:solidFill>
            </a:endParaRPr>
          </a:p>
          <a:p>
            <a:pPr lvl="1"/>
            <a:r>
              <a:rPr lang="en" altLang="zh-CN" dirty="0"/>
              <a:t>a, an, and, are, as, at, be, by, for, from, has, he, in, is, it, its, of, on, that, the, to, was, were, will, with </a:t>
            </a:r>
            <a:endParaRPr kumimoji="1" lang="en-US" altLang="zh-CN" dirty="0"/>
          </a:p>
          <a:p>
            <a:pPr lvl="1"/>
            <a:r>
              <a:rPr kumimoji="1" lang="zh-CN" altLang="en-US" dirty="0"/>
              <a:t>也是</a:t>
            </a:r>
            <a:r>
              <a:rPr kumimoji="1" lang="zh-CN" altLang="en-US" dirty="0">
                <a:solidFill>
                  <a:srgbClr val="C00000"/>
                </a:solidFill>
              </a:rPr>
              <a:t>一把双刃剑</a:t>
            </a:r>
            <a:endParaRPr kumimoji="1" lang="en-US" altLang="zh-CN" dirty="0">
              <a:solidFill>
                <a:srgbClr val="C00000"/>
              </a:solidFill>
            </a:endParaRPr>
          </a:p>
          <a:p>
            <a:pPr lvl="2"/>
            <a:r>
              <a:rPr lang="zh-CN" altLang="en-US" dirty="0"/>
              <a:t>” </a:t>
            </a:r>
            <a:r>
              <a:rPr lang="en-US" altLang="zh-CN" dirty="0"/>
              <a:t>The</a:t>
            </a:r>
            <a:r>
              <a:rPr lang="zh-CN" altLang="en-US" dirty="0"/>
              <a:t> </a:t>
            </a:r>
            <a:r>
              <a:rPr lang="en-US" altLang="zh-CN" dirty="0"/>
              <a:t>The</a:t>
            </a:r>
            <a:r>
              <a:rPr lang="zh-CN" altLang="en-US" dirty="0"/>
              <a:t>”</a:t>
            </a:r>
            <a:r>
              <a:rPr lang="en-US" altLang="zh-CN" dirty="0"/>
              <a:t>(</a:t>
            </a:r>
            <a:r>
              <a:rPr lang="zh-CN" altLang="en-US" dirty="0"/>
              <a:t>一个乐队名称， </a:t>
            </a:r>
            <a:r>
              <a:rPr lang="en-US" altLang="zh-CN" dirty="0">
                <a:hlinkClick r:id="rId2"/>
              </a:rPr>
              <a:t>www.thethe.com</a:t>
            </a:r>
            <a:r>
              <a:rPr lang="zh-CN" altLang="en-US" dirty="0"/>
              <a:t> </a:t>
            </a:r>
            <a:r>
              <a:rPr lang="en-US" altLang="zh-CN" dirty="0"/>
              <a:t>)</a:t>
            </a:r>
            <a:endParaRPr kumimoji="1" lang="en-US" altLang="zh-CN" dirty="0"/>
          </a:p>
          <a:p>
            <a:r>
              <a:rPr kumimoji="1" lang="zh-CN" altLang="en-US" dirty="0"/>
              <a:t>词干提取</a:t>
            </a:r>
            <a:r>
              <a:rPr kumimoji="1" lang="en-US" altLang="zh-CN" dirty="0"/>
              <a:t>(stemming)</a:t>
            </a:r>
            <a:r>
              <a:rPr kumimoji="1" lang="zh-CN" altLang="en-US" dirty="0"/>
              <a:t>：</a:t>
            </a:r>
            <a:r>
              <a:rPr lang="zh-CN" altLang="en-US" dirty="0"/>
              <a:t>将词的屈折形态或派生形态归并为</a:t>
            </a:r>
            <a:r>
              <a:rPr lang="zh-CN" altLang="en-US" dirty="0">
                <a:solidFill>
                  <a:srgbClr val="C00000"/>
                </a:solidFill>
              </a:rPr>
              <a:t>词干</a:t>
            </a:r>
            <a:r>
              <a:rPr lang="en-US" altLang="zh-CN" dirty="0">
                <a:solidFill>
                  <a:srgbClr val="C00000"/>
                </a:solidFill>
              </a:rPr>
              <a:t>(</a:t>
            </a:r>
            <a:r>
              <a:rPr lang="en" altLang="zh-CN" dirty="0">
                <a:solidFill>
                  <a:srgbClr val="C00000"/>
                </a:solidFill>
              </a:rPr>
              <a:t>stem</a:t>
            </a:r>
            <a:r>
              <a:rPr lang="en-US" altLang="zh-CN" dirty="0">
                <a:solidFill>
                  <a:srgbClr val="C00000"/>
                </a:solidFill>
              </a:rPr>
              <a:t>)</a:t>
            </a:r>
          </a:p>
          <a:p>
            <a:pPr lvl="1"/>
            <a:r>
              <a:rPr lang="en" altLang="zh-CN" dirty="0"/>
              <a:t>am, are, is → be </a:t>
            </a:r>
            <a:endParaRPr kumimoji="1" lang="en-US" altLang="zh-CN" dirty="0">
              <a:solidFill>
                <a:srgbClr val="C00000"/>
              </a:solidFill>
              <a:sym typeface="Wingdings" pitchFamily="2" charset="2"/>
            </a:endParaRPr>
          </a:p>
          <a:p>
            <a:pPr lvl="1"/>
            <a:r>
              <a:rPr lang="en" altLang="zh-CN" dirty="0"/>
              <a:t>car, cars, car’s, cars’ → car </a:t>
            </a:r>
          </a:p>
          <a:p>
            <a:pPr lvl="1"/>
            <a:r>
              <a:rPr lang="en" altLang="zh-CN" dirty="0"/>
              <a:t>destruction → destroy </a:t>
            </a:r>
          </a:p>
          <a:p>
            <a:pPr lvl="1"/>
            <a:r>
              <a:rPr kumimoji="1" lang="en-US" altLang="zh-CN" dirty="0">
                <a:sym typeface="Wingdings" pitchFamily="2" charset="2"/>
              </a:rPr>
              <a:t>drove</a:t>
            </a:r>
            <a:r>
              <a:rPr kumimoji="1" lang="zh-CN" altLang="en-US" dirty="0">
                <a:sym typeface="Wingdings" pitchFamily="2" charset="2"/>
              </a:rPr>
              <a:t>， </a:t>
            </a:r>
            <a:r>
              <a:rPr kumimoji="1" lang="en-US" altLang="zh-CN" dirty="0">
                <a:sym typeface="Wingdings" pitchFamily="2" charset="2"/>
              </a:rPr>
              <a:t>driving</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drive</a:t>
            </a:r>
            <a:endParaRPr lang="en" altLang="zh-CN" dirty="0"/>
          </a:p>
          <a:p>
            <a:pPr lvl="1"/>
            <a:endParaRPr lang="en" altLang="zh-CN" dirty="0"/>
          </a:p>
          <a:p>
            <a:pPr lvl="1"/>
            <a:r>
              <a:rPr kumimoji="1" lang="zh-CN" altLang="en-US" dirty="0">
                <a:solidFill>
                  <a:srgbClr val="C00000"/>
                </a:solidFill>
                <a:sym typeface="Wingdings" pitchFamily="2" charset="2"/>
              </a:rPr>
              <a:t>举例：</a:t>
            </a:r>
            <a:r>
              <a:rPr lang="en" altLang="zh-CN" dirty="0"/>
              <a:t>the boy’s cars are different colors → the boy car be different color </a:t>
            </a:r>
            <a:endParaRPr kumimoji="1" lang="en-US" altLang="zh-CN" dirty="0">
              <a:solidFill>
                <a:srgbClr val="C00000"/>
              </a:solidFill>
              <a:sym typeface="Wingdings" pitchFamily="2" charset="2"/>
            </a:endParaRPr>
          </a:p>
          <a:p>
            <a:pPr lvl="1"/>
            <a:endParaRPr kumimoji="1" lang="en-US" altLang="zh-CN" dirty="0">
              <a:sym typeface="Wingdings" pitchFamily="2" charset="2"/>
            </a:endParaRPr>
          </a:p>
          <a:p>
            <a:pPr lvl="1"/>
            <a:r>
              <a:rPr kumimoji="1" lang="zh-CN" altLang="en-US" dirty="0">
                <a:sym typeface="Wingdings" pitchFamily="2" charset="2"/>
              </a:rPr>
              <a:t>常用的算法：</a:t>
            </a:r>
            <a:r>
              <a:rPr kumimoji="1" lang="en-US" altLang="zh-CN" dirty="0">
                <a:solidFill>
                  <a:srgbClr val="C00000"/>
                </a:solidFill>
                <a:sym typeface="Wingdings" pitchFamily="2" charset="2"/>
              </a:rPr>
              <a:t>Porters</a:t>
            </a:r>
            <a:r>
              <a:rPr kumimoji="1" lang="zh-CN" altLang="en-US" dirty="0">
                <a:solidFill>
                  <a:srgbClr val="C00000"/>
                </a:solidFill>
                <a:sym typeface="Wingdings" pitchFamily="2" charset="2"/>
              </a:rPr>
              <a:t> </a:t>
            </a:r>
            <a:r>
              <a:rPr kumimoji="1" lang="en-US" altLang="zh-CN" dirty="0">
                <a:solidFill>
                  <a:srgbClr val="C00000"/>
                </a:solidFill>
                <a:sym typeface="Wingdings" pitchFamily="2" charset="2"/>
              </a:rPr>
              <a:t>Stemming</a:t>
            </a:r>
            <a:endParaRPr kumimoji="1" lang="zh-CN" altLang="en-US" dirty="0">
              <a:solidFill>
                <a:srgbClr val="C00000"/>
              </a:solidFill>
            </a:endParaRPr>
          </a:p>
          <a:p>
            <a:endParaRPr kumimoji="1" lang="en-US" altLang="zh-CN" dirty="0"/>
          </a:p>
        </p:txBody>
      </p:sp>
      <p:sp>
        <p:nvSpPr>
          <p:cNvPr id="4" name="椭圆 3">
            <a:extLst>
              <a:ext uri="{FF2B5EF4-FFF2-40B4-BE49-F238E27FC236}">
                <a16:creationId xmlns:a16="http://schemas.microsoft.com/office/drawing/2014/main" id="{A73990E8-96D5-4D50-8C7E-09FC980AD78C}"/>
              </a:ext>
            </a:extLst>
          </p:cNvPr>
          <p:cNvSpPr/>
          <p:nvPr/>
        </p:nvSpPr>
        <p:spPr>
          <a:xfrm>
            <a:off x="2276539" y="2743036"/>
            <a:ext cx="720436" cy="32211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1231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fontScale="92500" lnSpcReduction="20000"/>
          </a:bodyPr>
          <a:lstStyle/>
          <a:p>
            <a:r>
              <a:rPr kumimoji="1" lang="zh-CN" altLang="en-US" dirty="0"/>
              <a:t>预处理中涉及到的其他问题</a:t>
            </a:r>
            <a:endParaRPr kumimoji="1" lang="en-US" altLang="zh-CN" dirty="0"/>
          </a:p>
          <a:p>
            <a:r>
              <a:rPr kumimoji="1" lang="zh-CN" altLang="en-US" dirty="0">
                <a:solidFill>
                  <a:srgbClr val="C00000"/>
                </a:solidFill>
              </a:rPr>
              <a:t>缩略词</a:t>
            </a:r>
            <a:r>
              <a:rPr kumimoji="1" lang="zh-CN" altLang="en-US" dirty="0"/>
              <a:t>：</a:t>
            </a:r>
            <a:r>
              <a:rPr kumimoji="1" lang="en-US" altLang="zh-CN" dirty="0"/>
              <a:t>New</a:t>
            </a:r>
            <a:r>
              <a:rPr kumimoji="1" lang="zh-CN" altLang="en-US" dirty="0"/>
              <a:t> </a:t>
            </a:r>
            <a:r>
              <a:rPr kumimoji="1" lang="en-US" altLang="zh-CN" dirty="0"/>
              <a:t>York</a:t>
            </a:r>
            <a:r>
              <a:rPr kumimoji="1" lang="zh-CN" altLang="en-US" dirty="0"/>
              <a:t>  </a:t>
            </a:r>
            <a:r>
              <a:rPr kumimoji="1" lang="en-US" altLang="zh-CN" dirty="0"/>
              <a:t>&lt;-&gt;</a:t>
            </a:r>
            <a:r>
              <a:rPr kumimoji="1" lang="zh-CN" altLang="en-US" dirty="0"/>
              <a:t> </a:t>
            </a:r>
            <a:r>
              <a:rPr kumimoji="1" lang="en-US" altLang="zh-CN" dirty="0"/>
              <a:t>NY</a:t>
            </a:r>
          </a:p>
          <a:p>
            <a:r>
              <a:rPr kumimoji="1" lang="zh-CN" altLang="en-US" dirty="0">
                <a:solidFill>
                  <a:srgbClr val="C00000"/>
                </a:solidFill>
              </a:rPr>
              <a:t>不同的缩写形式</a:t>
            </a:r>
            <a:r>
              <a:rPr kumimoji="1" lang="zh-CN" altLang="en-US" dirty="0"/>
              <a:t>：</a:t>
            </a:r>
            <a:r>
              <a:rPr kumimoji="1" lang="en-US" altLang="zh-CN" dirty="0"/>
              <a:t>U.S.A</a:t>
            </a:r>
            <a:r>
              <a:rPr kumimoji="1" lang="zh-CN" altLang="en-US" dirty="0"/>
              <a:t> </a:t>
            </a:r>
            <a:r>
              <a:rPr kumimoji="1" lang="en-US" altLang="zh-CN" dirty="0"/>
              <a:t>&lt;-&gt;</a:t>
            </a:r>
            <a:r>
              <a:rPr kumimoji="1" lang="zh-CN" altLang="en-US" dirty="0"/>
              <a:t> </a:t>
            </a:r>
            <a:r>
              <a:rPr kumimoji="1" lang="en-US" altLang="zh-CN" dirty="0"/>
              <a:t>USA</a:t>
            </a:r>
          </a:p>
          <a:p>
            <a:endParaRPr kumimoji="1" lang="en-US" altLang="zh-CN" dirty="0"/>
          </a:p>
          <a:p>
            <a:r>
              <a:rPr kumimoji="1" lang="zh-CN" altLang="en-US" dirty="0"/>
              <a:t>英文中</a:t>
            </a:r>
            <a:r>
              <a:rPr kumimoji="1" lang="zh-CN" altLang="en-US" dirty="0">
                <a:solidFill>
                  <a:srgbClr val="C00000"/>
                </a:solidFill>
              </a:rPr>
              <a:t>正确地界定一个单词</a:t>
            </a:r>
            <a:r>
              <a:rPr kumimoji="1" lang="zh-CN" altLang="en-US" dirty="0"/>
              <a:t>并没有想象中容易</a:t>
            </a:r>
            <a:endParaRPr kumimoji="1" lang="en-US" altLang="zh-CN" dirty="0"/>
          </a:p>
          <a:p>
            <a:pPr lvl="1"/>
            <a:r>
              <a:rPr lang="en" altLang="zh-CN" dirty="0"/>
              <a:t>Hewlett-Packard</a:t>
            </a:r>
          </a:p>
          <a:p>
            <a:pPr lvl="1"/>
            <a:r>
              <a:rPr lang="en" altLang="zh-CN" dirty="0"/>
              <a:t>State-of-the-art</a:t>
            </a:r>
          </a:p>
          <a:p>
            <a:pPr lvl="1"/>
            <a:r>
              <a:rPr lang="en" altLang="zh-CN" dirty="0"/>
              <a:t>co-education</a:t>
            </a:r>
          </a:p>
          <a:p>
            <a:pPr lvl="1"/>
            <a:r>
              <a:rPr lang="en" altLang="zh-CN" dirty="0"/>
              <a:t>the hold-him-back-and-drag-him-away maneuver </a:t>
            </a:r>
          </a:p>
          <a:p>
            <a:pPr lvl="1"/>
            <a:r>
              <a:rPr lang="en" altLang="zh-CN" dirty="0"/>
              <a:t>data base </a:t>
            </a:r>
          </a:p>
          <a:p>
            <a:pPr lvl="1"/>
            <a:r>
              <a:rPr lang="en" altLang="zh-CN" dirty="0"/>
              <a:t>San Francisco</a:t>
            </a:r>
          </a:p>
          <a:p>
            <a:pPr lvl="1"/>
            <a:r>
              <a:rPr lang="en" altLang="zh-CN" dirty="0"/>
              <a:t>Los Angeles-based company</a:t>
            </a:r>
          </a:p>
          <a:p>
            <a:pPr lvl="1"/>
            <a:r>
              <a:rPr lang="en" altLang="zh-CN" dirty="0"/>
              <a:t>cheap San Francisco-Los Angeles fares </a:t>
            </a:r>
          </a:p>
          <a:p>
            <a:pPr lvl="1"/>
            <a:r>
              <a:rPr lang="en" altLang="zh-CN" dirty="0"/>
              <a:t>York University vs. New York University </a:t>
            </a:r>
          </a:p>
          <a:p>
            <a:endParaRPr kumimoji="1" lang="en-US" altLang="zh-CN" dirty="0"/>
          </a:p>
        </p:txBody>
      </p:sp>
    </p:spTree>
    <p:extLst>
      <p:ext uri="{BB962C8B-B14F-4D97-AF65-F5344CB8AC3E}">
        <p14:creationId xmlns:p14="http://schemas.microsoft.com/office/powerpoint/2010/main" val="3035269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预处理中涉及到的其他问题</a:t>
            </a:r>
            <a:r>
              <a:rPr kumimoji="1" lang="en-US" altLang="zh-CN" dirty="0"/>
              <a:t>(</a:t>
            </a:r>
            <a:r>
              <a:rPr kumimoji="1" lang="zh-CN" altLang="en-US" dirty="0"/>
              <a:t>数字</a:t>
            </a:r>
            <a:r>
              <a:rPr kumimoji="1" lang="en-US" altLang="zh-CN" dirty="0"/>
              <a:t>)</a:t>
            </a:r>
          </a:p>
          <a:p>
            <a:r>
              <a:rPr lang="zh-CN" altLang="en" dirty="0"/>
              <a:t>如何</a:t>
            </a:r>
            <a:r>
              <a:rPr lang="zh-CN" altLang="en-US" dirty="0"/>
              <a:t>处理文档中的</a:t>
            </a:r>
            <a:r>
              <a:rPr lang="zh-CN" altLang="en-US" dirty="0">
                <a:solidFill>
                  <a:srgbClr val="C00000"/>
                </a:solidFill>
              </a:rPr>
              <a:t>数字？</a:t>
            </a:r>
            <a:r>
              <a:rPr lang="en" altLang="zh-CN" dirty="0">
                <a:solidFill>
                  <a:srgbClr val="C00000"/>
                </a:solidFill>
              </a:rPr>
              <a:t> </a:t>
            </a:r>
          </a:p>
          <a:p>
            <a:pPr lvl="1"/>
            <a:r>
              <a:rPr lang="en" altLang="zh-CN" dirty="0"/>
              <a:t>3/20/91</a:t>
            </a:r>
          </a:p>
          <a:p>
            <a:pPr lvl="1"/>
            <a:r>
              <a:rPr lang="en" altLang="zh-CN" dirty="0"/>
              <a:t>20/3/91</a:t>
            </a:r>
          </a:p>
          <a:p>
            <a:pPr lvl="1"/>
            <a:r>
              <a:rPr lang="en" altLang="zh-CN" dirty="0"/>
              <a:t>Mar 20, 1991</a:t>
            </a:r>
          </a:p>
          <a:p>
            <a:pPr lvl="1"/>
            <a:r>
              <a:rPr lang="en" altLang="zh-CN" dirty="0"/>
              <a:t>B-52</a:t>
            </a:r>
          </a:p>
          <a:p>
            <a:pPr lvl="1"/>
            <a:r>
              <a:rPr lang="en" altLang="zh-CN" dirty="0"/>
              <a:t>100.2.86.144</a:t>
            </a:r>
          </a:p>
          <a:p>
            <a:pPr lvl="1"/>
            <a:r>
              <a:rPr lang="en" altLang="zh-CN" dirty="0"/>
              <a:t>(800) 234-2333</a:t>
            </a:r>
          </a:p>
          <a:p>
            <a:pPr lvl="1"/>
            <a:r>
              <a:rPr lang="en" altLang="zh-CN" dirty="0"/>
              <a:t>800.234.2333</a:t>
            </a:r>
          </a:p>
          <a:p>
            <a:r>
              <a:rPr lang="zh-CN" altLang="en-US" dirty="0"/>
              <a:t>传统的信息检索系统</a:t>
            </a:r>
            <a:r>
              <a:rPr lang="en-US" altLang="zh-CN" dirty="0"/>
              <a:t>(</a:t>
            </a:r>
            <a:r>
              <a:rPr lang="zh-CN" altLang="en-US" dirty="0"/>
              <a:t>如：图书馆中的搜索系统</a:t>
            </a:r>
            <a:r>
              <a:rPr lang="en-US" altLang="zh-CN" dirty="0"/>
              <a:t>)</a:t>
            </a:r>
            <a:r>
              <a:rPr lang="zh-CN" altLang="en-US" dirty="0"/>
              <a:t>中</a:t>
            </a:r>
            <a:r>
              <a:rPr lang="zh-CN" altLang="en-US" dirty="0">
                <a:solidFill>
                  <a:srgbClr val="C00000"/>
                </a:solidFill>
              </a:rPr>
              <a:t>并不</a:t>
            </a:r>
            <a:r>
              <a:rPr lang="en-US" altLang="zh-CN" dirty="0">
                <a:solidFill>
                  <a:srgbClr val="C00000"/>
                </a:solidFill>
              </a:rPr>
              <a:t>index</a:t>
            </a:r>
            <a:r>
              <a:rPr lang="zh-CN" altLang="en-US" dirty="0">
                <a:solidFill>
                  <a:srgbClr val="C00000"/>
                </a:solidFill>
              </a:rPr>
              <a:t>数字</a:t>
            </a:r>
            <a:endParaRPr lang="en-US" altLang="zh-CN" dirty="0">
              <a:solidFill>
                <a:srgbClr val="C00000"/>
              </a:solidFill>
            </a:endParaRPr>
          </a:p>
          <a:p>
            <a:pPr lvl="1"/>
            <a:r>
              <a:rPr lang="zh-CN" altLang="en-US" dirty="0"/>
              <a:t>但是很明显，这些</a:t>
            </a:r>
            <a:r>
              <a:rPr lang="zh-CN" altLang="en-US" dirty="0">
                <a:solidFill>
                  <a:srgbClr val="C00000"/>
                </a:solidFill>
              </a:rPr>
              <a:t>数字有它们自己的含义</a:t>
            </a:r>
            <a:endParaRPr kumimoji="1" lang="en-US" altLang="zh-CN" dirty="0"/>
          </a:p>
        </p:txBody>
      </p:sp>
    </p:spTree>
    <p:extLst>
      <p:ext uri="{BB962C8B-B14F-4D97-AF65-F5344CB8AC3E}">
        <p14:creationId xmlns:p14="http://schemas.microsoft.com/office/powerpoint/2010/main" val="726678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lnSpcReduction="10000"/>
          </a:bodyPr>
          <a:lstStyle/>
          <a:p>
            <a:r>
              <a:rPr kumimoji="1" lang="zh-CN" altLang="en-US" dirty="0"/>
              <a:t>其它语言的困扰</a:t>
            </a:r>
            <a:endParaRPr kumimoji="1" lang="en-US" altLang="zh-CN" dirty="0"/>
          </a:p>
          <a:p>
            <a:pPr lvl="1"/>
            <a:r>
              <a:rPr lang="zh-CN" altLang="en" dirty="0"/>
              <a:t>德语</a:t>
            </a:r>
            <a:r>
              <a:rPr lang="zh-CN" altLang="en-US" dirty="0"/>
              <a:t>、荷兰语、芬兰语等</a:t>
            </a:r>
            <a:endParaRPr lang="en-US" altLang="zh-CN" dirty="0"/>
          </a:p>
          <a:p>
            <a:r>
              <a:rPr lang="zh-CN" altLang="en" dirty="0"/>
              <a:t>欧洲</a:t>
            </a:r>
            <a:r>
              <a:rPr lang="zh-CN" altLang="en-US" dirty="0"/>
              <a:t>语言中的</a:t>
            </a:r>
            <a:r>
              <a:rPr lang="zh-CN" altLang="en" dirty="0"/>
              <a:t>特殊</a:t>
            </a:r>
            <a:r>
              <a:rPr lang="zh-CN" altLang="en-US" dirty="0"/>
              <a:t>分词</a:t>
            </a:r>
            <a:endParaRPr lang="en-US" altLang="zh-CN" dirty="0"/>
          </a:p>
          <a:p>
            <a:pPr lvl="1"/>
            <a:r>
              <a:rPr lang="en" altLang="zh-CN" dirty="0"/>
              <a:t>Computerlinguistik → Computer + Linguistik </a:t>
            </a:r>
          </a:p>
          <a:p>
            <a:pPr lvl="1"/>
            <a:r>
              <a:rPr lang="en" altLang="zh-CN" dirty="0"/>
              <a:t>Lebensversicherungsgesellschaftsangestellter </a:t>
            </a:r>
          </a:p>
          <a:p>
            <a:pPr marL="914400" lvl="2" indent="0">
              <a:buNone/>
            </a:pPr>
            <a:r>
              <a:rPr lang="en" altLang="zh-CN" dirty="0"/>
              <a:t>→ leben + versicherung + gesellschaft + angestellter </a:t>
            </a:r>
          </a:p>
          <a:p>
            <a:pPr lvl="1"/>
            <a:r>
              <a:rPr lang="en" altLang="zh-CN" dirty="0"/>
              <a:t>Inuit: tusaatsiarunnanngittualuujunga (I can’t hear very well.) </a:t>
            </a:r>
          </a:p>
          <a:p>
            <a:endParaRPr lang="en" altLang="zh-CN" dirty="0"/>
          </a:p>
          <a:p>
            <a:r>
              <a:rPr lang="zh-CN" altLang="en" dirty="0"/>
              <a:t>欧洲</a:t>
            </a:r>
            <a:r>
              <a:rPr lang="zh-CN" altLang="en-US" dirty="0"/>
              <a:t>语言中的</a:t>
            </a:r>
            <a:r>
              <a:rPr lang="zh-CN" altLang="en-US" dirty="0">
                <a:solidFill>
                  <a:srgbClr val="C00000"/>
                </a:solidFill>
              </a:rPr>
              <a:t>辅助符号</a:t>
            </a:r>
            <a:endParaRPr lang="en-US" altLang="zh-CN" dirty="0">
              <a:solidFill>
                <a:srgbClr val="C00000"/>
              </a:solidFill>
            </a:endParaRPr>
          </a:p>
          <a:p>
            <a:pPr lvl="1"/>
            <a:r>
              <a:rPr kumimoji="1" lang="zh-CN" altLang="en-US" dirty="0"/>
              <a:t>重音：</a:t>
            </a:r>
            <a:endParaRPr kumimoji="1" lang="en-US" altLang="zh-CN" dirty="0"/>
          </a:p>
          <a:p>
            <a:pPr lvl="1"/>
            <a:endParaRPr kumimoji="1" lang="en-US" altLang="zh-CN" dirty="0"/>
          </a:p>
          <a:p>
            <a:pPr lvl="1"/>
            <a:r>
              <a:rPr kumimoji="1" lang="zh-CN" altLang="en-US" dirty="0"/>
              <a:t>元音</a:t>
            </a:r>
            <a:r>
              <a:rPr kumimoji="1" lang="zh-CN" altLang="en-US" dirty="0">
                <a:solidFill>
                  <a:srgbClr val="C00000"/>
                </a:solidFill>
              </a:rPr>
              <a:t>变音</a:t>
            </a:r>
            <a:r>
              <a:rPr kumimoji="1" lang="zh-CN" altLang="en-US" dirty="0"/>
              <a:t>：</a:t>
            </a:r>
          </a:p>
          <a:p>
            <a:endParaRPr kumimoji="1" lang="en-US" altLang="zh-CN" dirty="0"/>
          </a:p>
        </p:txBody>
      </p:sp>
      <p:pic>
        <p:nvPicPr>
          <p:cNvPr id="4" name="图片 3">
            <a:extLst>
              <a:ext uri="{FF2B5EF4-FFF2-40B4-BE49-F238E27FC236}">
                <a16:creationId xmlns:a16="http://schemas.microsoft.com/office/drawing/2014/main" id="{028093C9-76A6-0D4C-B56E-2AAE2535BF8F}"/>
              </a:ext>
            </a:extLst>
          </p:cNvPr>
          <p:cNvPicPr>
            <a:picLocks noChangeAspect="1"/>
          </p:cNvPicPr>
          <p:nvPr/>
        </p:nvPicPr>
        <p:blipFill>
          <a:blip r:embed="rId2"/>
          <a:stretch>
            <a:fillRect/>
          </a:stretch>
        </p:blipFill>
        <p:spPr>
          <a:xfrm>
            <a:off x="2488220" y="3651766"/>
            <a:ext cx="3981022" cy="404648"/>
          </a:xfrm>
          <a:prstGeom prst="rect">
            <a:avLst/>
          </a:prstGeom>
        </p:spPr>
      </p:pic>
      <p:pic>
        <p:nvPicPr>
          <p:cNvPr id="5" name="图片 4">
            <a:extLst>
              <a:ext uri="{FF2B5EF4-FFF2-40B4-BE49-F238E27FC236}">
                <a16:creationId xmlns:a16="http://schemas.microsoft.com/office/drawing/2014/main" id="{F27C61DD-5E2A-FD44-84FC-91C576CB3ECA}"/>
              </a:ext>
            </a:extLst>
          </p:cNvPr>
          <p:cNvPicPr>
            <a:picLocks noChangeAspect="1"/>
          </p:cNvPicPr>
          <p:nvPr/>
        </p:nvPicPr>
        <p:blipFill>
          <a:blip r:embed="rId3"/>
          <a:stretch>
            <a:fillRect/>
          </a:stretch>
        </p:blipFill>
        <p:spPr>
          <a:xfrm>
            <a:off x="2488220" y="4160487"/>
            <a:ext cx="5239820" cy="630354"/>
          </a:xfrm>
          <a:prstGeom prst="rect">
            <a:avLst/>
          </a:prstGeom>
        </p:spPr>
      </p:pic>
    </p:spTree>
    <p:extLst>
      <p:ext uri="{BB962C8B-B14F-4D97-AF65-F5344CB8AC3E}">
        <p14:creationId xmlns:p14="http://schemas.microsoft.com/office/powerpoint/2010/main" val="2877791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日语</a:t>
            </a:r>
            <a:endParaRPr kumimoji="1" lang="en-US" altLang="zh-CN" dirty="0"/>
          </a:p>
          <a:p>
            <a:r>
              <a:rPr kumimoji="1" lang="zh-CN" altLang="en-US" sz="1600" dirty="0"/>
              <a:t>日语中存在四种符号</a:t>
            </a:r>
            <a:r>
              <a:rPr kumimoji="1" lang="en-US" altLang="zh-CN" sz="1600" dirty="0"/>
              <a:t>(</a:t>
            </a:r>
            <a:r>
              <a:rPr kumimoji="1" lang="zh-CN" altLang="en-US" sz="1600" dirty="0"/>
              <a:t>无空格！！！</a:t>
            </a:r>
            <a:r>
              <a:rPr kumimoji="1" lang="en-US" altLang="zh-CN" sz="1600" dirty="0"/>
              <a:t>)</a:t>
            </a:r>
          </a:p>
          <a:p>
            <a:pPr lvl="1"/>
            <a:r>
              <a:rPr kumimoji="1" lang="zh-CN" altLang="en-US" sz="1600" dirty="0">
                <a:solidFill>
                  <a:srgbClr val="C00000"/>
                </a:solidFill>
              </a:rPr>
              <a:t>平假名</a:t>
            </a:r>
            <a:r>
              <a:rPr kumimoji="1" lang="en-US" altLang="zh-CN" sz="1600" dirty="0"/>
              <a:t>(</a:t>
            </a:r>
            <a:r>
              <a:rPr lang="en" altLang="zh-CN" sz="1600" dirty="0"/>
              <a:t>hiragana syllabary</a:t>
            </a:r>
            <a:r>
              <a:rPr kumimoji="1" lang="en-US" altLang="zh-CN" sz="1600" dirty="0"/>
              <a:t>)</a:t>
            </a:r>
            <a:r>
              <a:rPr kumimoji="1" lang="zh-CN" altLang="en-US" sz="1600" dirty="0"/>
              <a:t> </a:t>
            </a:r>
            <a:endParaRPr kumimoji="1" lang="en-US" altLang="zh-CN" sz="1600" dirty="0"/>
          </a:p>
          <a:p>
            <a:pPr lvl="1"/>
            <a:r>
              <a:rPr kumimoji="1" lang="zh-CN" altLang="en-US" sz="1600" dirty="0">
                <a:solidFill>
                  <a:srgbClr val="C00000"/>
                </a:solidFill>
              </a:rPr>
              <a:t>片假名</a:t>
            </a:r>
            <a:r>
              <a:rPr kumimoji="1" lang="en-US" altLang="zh-CN" sz="1600" dirty="0"/>
              <a:t>(</a:t>
            </a:r>
            <a:r>
              <a:rPr lang="en" altLang="zh-CN" sz="1600" dirty="0"/>
              <a:t>katakana syllabary</a:t>
            </a:r>
            <a:r>
              <a:rPr kumimoji="1" lang="en-US" altLang="zh-CN" sz="1600" dirty="0"/>
              <a:t>)</a:t>
            </a:r>
          </a:p>
          <a:p>
            <a:pPr lvl="1"/>
            <a:r>
              <a:rPr kumimoji="1" lang="zh-CN" altLang="en-US" sz="1600" dirty="0">
                <a:solidFill>
                  <a:srgbClr val="C00000"/>
                </a:solidFill>
              </a:rPr>
              <a:t>汉字</a:t>
            </a:r>
            <a:endParaRPr kumimoji="1" lang="en-US" altLang="zh-CN" sz="1600" dirty="0">
              <a:solidFill>
                <a:srgbClr val="C00000"/>
              </a:solidFill>
            </a:endParaRPr>
          </a:p>
          <a:p>
            <a:pPr lvl="1"/>
            <a:r>
              <a:rPr kumimoji="1" lang="zh-CN" altLang="en-US" sz="1600" dirty="0">
                <a:solidFill>
                  <a:srgbClr val="C00000"/>
                </a:solidFill>
              </a:rPr>
              <a:t>英文</a:t>
            </a:r>
            <a:endParaRPr kumimoji="1" lang="en-US" altLang="zh-CN" sz="1600" dirty="0">
              <a:solidFill>
                <a:srgbClr val="C00000"/>
              </a:solidFill>
            </a:endParaRPr>
          </a:p>
          <a:p>
            <a:r>
              <a:rPr kumimoji="1" lang="zh-CN" altLang="en-US" sz="1600" dirty="0"/>
              <a:t>同一语义可以使用上述</a:t>
            </a:r>
            <a:r>
              <a:rPr kumimoji="1" lang="zh-CN" altLang="en-US" sz="1600" dirty="0">
                <a:solidFill>
                  <a:srgbClr val="C00000"/>
                </a:solidFill>
              </a:rPr>
              <a:t>四种符号混合表达</a:t>
            </a:r>
            <a:r>
              <a:rPr kumimoji="1" lang="zh-CN" altLang="en-US" sz="1600" dirty="0"/>
              <a:t>，也可以</a:t>
            </a:r>
            <a:r>
              <a:rPr kumimoji="1" lang="zh-CN" altLang="en-US" sz="1600" dirty="0">
                <a:solidFill>
                  <a:srgbClr val="C00000"/>
                </a:solidFill>
              </a:rPr>
              <a:t>完全使用平假名</a:t>
            </a:r>
            <a:endParaRPr kumimoji="1" lang="en-US" altLang="zh-CN" sz="1600" dirty="0">
              <a:solidFill>
                <a:srgbClr val="C00000"/>
              </a:solidFill>
            </a:endParaRPr>
          </a:p>
          <a:p>
            <a:pPr lvl="1"/>
            <a:r>
              <a:rPr kumimoji="1" lang="zh-CN" altLang="en-US" sz="1600" dirty="0">
                <a:solidFill>
                  <a:srgbClr val="C00000"/>
                </a:solidFill>
              </a:rPr>
              <a:t>查询：完全使用平假名 </a:t>
            </a:r>
            <a:r>
              <a:rPr kumimoji="1" lang="en-US" altLang="zh-CN" sz="1600" dirty="0"/>
              <a:t>&lt;-&gt;</a:t>
            </a:r>
            <a:r>
              <a:rPr kumimoji="1" lang="zh-CN" altLang="en-US" sz="1600" dirty="0"/>
              <a:t>  </a:t>
            </a:r>
            <a:r>
              <a:rPr kumimoji="1" lang="zh-CN" altLang="en-US" sz="1600" dirty="0">
                <a:solidFill>
                  <a:srgbClr val="C00000"/>
                </a:solidFill>
              </a:rPr>
              <a:t>文档：使用混合汉字</a:t>
            </a:r>
            <a:r>
              <a:rPr kumimoji="1" lang="zh-CN" altLang="en-US" sz="1600" dirty="0"/>
              <a:t>，如何匹配？</a:t>
            </a:r>
            <a:endParaRPr lang="en" altLang="zh-CN" sz="1600" dirty="0"/>
          </a:p>
          <a:p>
            <a:endParaRPr kumimoji="1" lang="en-US" altLang="zh-CN" sz="1600" dirty="0"/>
          </a:p>
        </p:txBody>
      </p:sp>
      <p:pic>
        <p:nvPicPr>
          <p:cNvPr id="4" name="图片 3">
            <a:extLst>
              <a:ext uri="{FF2B5EF4-FFF2-40B4-BE49-F238E27FC236}">
                <a16:creationId xmlns:a16="http://schemas.microsoft.com/office/drawing/2014/main" id="{179408CF-282B-F34A-87B6-D17A1B37EFC7}"/>
              </a:ext>
            </a:extLst>
          </p:cNvPr>
          <p:cNvPicPr>
            <a:picLocks noChangeAspect="1"/>
          </p:cNvPicPr>
          <p:nvPr/>
        </p:nvPicPr>
        <p:blipFill rotWithShape="1">
          <a:blip r:embed="rId2"/>
          <a:srcRect t="18228"/>
          <a:stretch/>
        </p:blipFill>
        <p:spPr>
          <a:xfrm>
            <a:off x="1825591" y="3262163"/>
            <a:ext cx="5164910" cy="1545268"/>
          </a:xfrm>
          <a:prstGeom prst="rect">
            <a:avLst/>
          </a:prstGeom>
        </p:spPr>
      </p:pic>
    </p:spTree>
    <p:extLst>
      <p:ext uri="{BB962C8B-B14F-4D97-AF65-F5344CB8AC3E}">
        <p14:creationId xmlns:p14="http://schemas.microsoft.com/office/powerpoint/2010/main" val="2045378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485394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995935" y="157880"/>
            <a:ext cx="3787693"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提纲</a:t>
            </a:r>
          </a:p>
        </p:txBody>
      </p:sp>
      <p:sp>
        <p:nvSpPr>
          <p:cNvPr id="3" name="TextBox 2"/>
          <p:cNvSpPr txBox="1"/>
          <p:nvPr/>
        </p:nvSpPr>
        <p:spPr>
          <a:xfrm>
            <a:off x="492101" y="3053758"/>
            <a:ext cx="2697829" cy="923330"/>
          </a:xfrm>
          <a:prstGeom prst="rect">
            <a:avLst/>
          </a:prstGeom>
          <a:noFill/>
        </p:spPr>
        <p:txBody>
          <a:bodyPr wrap="square" lIns="0" tIns="0" rIns="0" bIns="0"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文本检索与评价：向量夹角余弦相似度、</a:t>
            </a:r>
            <a:r>
              <a:rPr lang="en-US" altLang="zh-CN" sz="2000" dirty="0">
                <a:solidFill>
                  <a:schemeClr val="bg1"/>
                </a:solidFill>
                <a:latin typeface="微软雅黑" panose="020B0503020204020204" pitchFamily="34" charset="-122"/>
                <a:ea typeface="微软雅黑" panose="020B0503020204020204" pitchFamily="34" charset="-122"/>
              </a:rPr>
              <a:t>BM25</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817418" y="581891"/>
            <a:ext cx="2178627" cy="1891145"/>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latin typeface="微软雅黑" panose="020B0503020204020204" pitchFamily="34" charset="-122"/>
                <a:ea typeface="微软雅黑" panose="020B0503020204020204" pitchFamily="34" charset="-122"/>
              </a:endParaRPr>
            </a:p>
          </p:txBody>
        </p:sp>
      </p:grpSp>
      <p:sp>
        <p:nvSpPr>
          <p:cNvPr id="15" name="TextBox 14"/>
          <p:cNvSpPr txBox="1"/>
          <p:nvPr/>
        </p:nvSpPr>
        <p:spPr>
          <a:xfrm>
            <a:off x="3995935" y="1035978"/>
            <a:ext cx="4328915" cy="3293209"/>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Yuppy SC" panose="020F0603040207020204" pitchFamily="34" charset="-122"/>
              </a:rPr>
              <a:t>信息检索</a:t>
            </a:r>
            <a:endParaRPr lang="en-US" altLang="zh-CN" sz="1600" dirty="0">
              <a:latin typeface="微软雅黑" panose="020B0503020204020204" pitchFamily="34" charset="-122"/>
              <a:ea typeface="微软雅黑" panose="020B0503020204020204" pitchFamily="34" charset="-122"/>
              <a:cs typeface="Yuppy SC" panose="020F0603040207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倒排索引</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为什么用倒排索引</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倒排索引</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利用倒排索引进行检索</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提高其效率</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排序的必要性和排序模型</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向量距离</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向量夹角余弦相似度</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BM25</a:t>
            </a: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排序结果评价</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文本检索实践</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9415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几乎</a:t>
            </a:r>
            <a:r>
              <a:rPr kumimoji="1" lang="zh-CN" altLang="en-US" dirty="0">
                <a:solidFill>
                  <a:srgbClr val="C00000"/>
                </a:solidFill>
              </a:rPr>
              <a:t>每一门语言</a:t>
            </a:r>
            <a:r>
              <a:rPr kumimoji="1" lang="zh-CN" altLang="en-US" dirty="0"/>
              <a:t>都有</a:t>
            </a:r>
            <a:r>
              <a:rPr kumimoji="1" lang="zh-CN" altLang="en-US" dirty="0">
                <a:solidFill>
                  <a:srgbClr val="C00000"/>
                </a:solidFill>
              </a:rPr>
              <a:t>自己的特点</a:t>
            </a:r>
            <a:endParaRPr kumimoji="1" lang="en-US" altLang="zh-CN" dirty="0">
              <a:solidFill>
                <a:srgbClr val="C00000"/>
              </a:solidFill>
            </a:endParaRPr>
          </a:p>
          <a:p>
            <a:r>
              <a:rPr kumimoji="1" lang="zh-CN" altLang="en-US" dirty="0"/>
              <a:t>很难构建大一统的搜索引擎</a:t>
            </a:r>
            <a:endParaRPr kumimoji="1" lang="en-US" altLang="zh-CN" dirty="0"/>
          </a:p>
          <a:p>
            <a:pPr lvl="1"/>
            <a:r>
              <a:rPr kumimoji="1" lang="zh-CN" altLang="en-US" dirty="0"/>
              <a:t>同一个搜索公司</a:t>
            </a:r>
            <a:r>
              <a:rPr kumimoji="1" lang="en-US" altLang="zh-CN" dirty="0"/>
              <a:t>(</a:t>
            </a:r>
            <a:r>
              <a:rPr kumimoji="1" lang="zh-CN" altLang="en-US" dirty="0"/>
              <a:t>如：谷歌、必应</a:t>
            </a:r>
            <a:r>
              <a:rPr kumimoji="1" lang="en-US" altLang="zh-CN" dirty="0"/>
              <a:t>)</a:t>
            </a:r>
            <a:r>
              <a:rPr kumimoji="1" lang="zh-CN" altLang="en-US" dirty="0"/>
              <a:t>在迁移到不同的语言市场时，不仅仅是简单改变爬取的网页，还需要一个大的团队进行</a:t>
            </a:r>
            <a:r>
              <a:rPr kumimoji="1" lang="zh-CN" altLang="en-US" dirty="0">
                <a:solidFill>
                  <a:srgbClr val="C00000"/>
                </a:solidFill>
              </a:rPr>
              <a:t>二次开发</a:t>
            </a:r>
            <a:endParaRPr kumimoji="1" lang="en-US" altLang="zh-CN" dirty="0">
              <a:solidFill>
                <a:srgbClr val="C00000"/>
              </a:solidFill>
            </a:endParaRPr>
          </a:p>
          <a:p>
            <a:pPr lvl="1"/>
            <a:endParaRPr kumimoji="1" lang="en-US" altLang="zh-CN" dirty="0"/>
          </a:p>
          <a:p>
            <a:pPr lvl="1"/>
            <a:endParaRPr kumimoji="1" lang="en-US" altLang="zh-CN" dirty="0"/>
          </a:p>
          <a:p>
            <a:pPr marL="457200" lvl="1" indent="0">
              <a:buNone/>
            </a:pPr>
            <a:endParaRPr kumimoji="1" lang="en-US" altLang="zh-CN" dirty="0"/>
          </a:p>
          <a:p>
            <a:pPr lvl="1"/>
            <a:r>
              <a:rPr kumimoji="1" lang="zh-CN" altLang="en-US" dirty="0"/>
              <a:t>不同的语言市场有不同的主流搜索引擎</a:t>
            </a:r>
            <a:endParaRPr kumimoji="1" lang="en-US" altLang="zh-CN" dirty="0">
              <a:sym typeface="Wingdings" pitchFamily="2" charset="2"/>
            </a:endParaRPr>
          </a:p>
          <a:p>
            <a:pPr lvl="2"/>
            <a:r>
              <a:rPr kumimoji="1" lang="zh-CN" altLang="en-US" dirty="0">
                <a:sym typeface="Wingdings" pitchFamily="2" charset="2"/>
              </a:rPr>
              <a:t>中国：</a:t>
            </a:r>
            <a:r>
              <a:rPr kumimoji="1" lang="zh-CN" altLang="en-US" dirty="0">
                <a:solidFill>
                  <a:srgbClr val="C00000"/>
                </a:solidFill>
                <a:sym typeface="Wingdings" pitchFamily="2" charset="2"/>
              </a:rPr>
              <a:t>百度</a:t>
            </a:r>
            <a:endParaRPr kumimoji="1" lang="en-US" altLang="zh-CN" dirty="0">
              <a:solidFill>
                <a:srgbClr val="C00000"/>
              </a:solidFill>
              <a:sym typeface="Wingdings" pitchFamily="2" charset="2"/>
            </a:endParaRPr>
          </a:p>
          <a:p>
            <a:pPr lvl="2"/>
            <a:r>
              <a:rPr kumimoji="1" lang="zh-CN" altLang="en-US" dirty="0"/>
              <a:t>俄国、东欧：</a:t>
            </a:r>
            <a:r>
              <a:rPr kumimoji="1" lang="en-US" altLang="zh-CN" dirty="0" err="1">
                <a:solidFill>
                  <a:srgbClr val="C00000"/>
                </a:solidFill>
              </a:rPr>
              <a:t>Yandex</a:t>
            </a:r>
            <a:endParaRPr kumimoji="1" lang="en-US" altLang="zh-CN" dirty="0">
              <a:solidFill>
                <a:srgbClr val="C00000"/>
              </a:solidFill>
            </a:endParaRPr>
          </a:p>
          <a:p>
            <a:pPr lvl="2"/>
            <a:r>
              <a:rPr kumimoji="1" lang="zh-CN" altLang="en-US" dirty="0"/>
              <a:t>韩国：</a:t>
            </a:r>
            <a:r>
              <a:rPr kumimoji="1" lang="en-US" altLang="zh-CN" dirty="0" err="1">
                <a:solidFill>
                  <a:srgbClr val="C00000"/>
                </a:solidFill>
              </a:rPr>
              <a:t>Naver</a:t>
            </a:r>
            <a:endParaRPr kumimoji="1" lang="en-US" altLang="zh-CN" dirty="0">
              <a:solidFill>
                <a:srgbClr val="C00000"/>
              </a:solidFill>
            </a:endParaRPr>
          </a:p>
          <a:p>
            <a:endParaRPr kumimoji="1" lang="en-US" altLang="zh-CN" dirty="0"/>
          </a:p>
        </p:txBody>
      </p:sp>
      <p:pic>
        <p:nvPicPr>
          <p:cNvPr id="4" name="图片 3">
            <a:extLst>
              <a:ext uri="{FF2B5EF4-FFF2-40B4-BE49-F238E27FC236}">
                <a16:creationId xmlns:a16="http://schemas.microsoft.com/office/drawing/2014/main" id="{1BABEF43-6111-854E-B7B4-76930BD9E550}"/>
              </a:ext>
            </a:extLst>
          </p:cNvPr>
          <p:cNvPicPr>
            <a:picLocks noChangeAspect="1"/>
          </p:cNvPicPr>
          <p:nvPr/>
        </p:nvPicPr>
        <p:blipFill>
          <a:blip r:embed="rId2"/>
          <a:stretch>
            <a:fillRect/>
          </a:stretch>
        </p:blipFill>
        <p:spPr>
          <a:xfrm>
            <a:off x="1591714" y="2199637"/>
            <a:ext cx="2894363" cy="844745"/>
          </a:xfrm>
          <a:prstGeom prst="rect">
            <a:avLst/>
          </a:prstGeom>
        </p:spPr>
      </p:pic>
      <p:pic>
        <p:nvPicPr>
          <p:cNvPr id="5" name="图片 4">
            <a:extLst>
              <a:ext uri="{FF2B5EF4-FFF2-40B4-BE49-F238E27FC236}">
                <a16:creationId xmlns:a16="http://schemas.microsoft.com/office/drawing/2014/main" id="{F756DBF6-569A-8243-A034-C4CB418DE3B6}"/>
              </a:ext>
            </a:extLst>
          </p:cNvPr>
          <p:cNvPicPr>
            <a:picLocks noChangeAspect="1"/>
          </p:cNvPicPr>
          <p:nvPr/>
        </p:nvPicPr>
        <p:blipFill>
          <a:blip r:embed="rId3"/>
          <a:stretch>
            <a:fillRect/>
          </a:stretch>
        </p:blipFill>
        <p:spPr>
          <a:xfrm>
            <a:off x="5047664" y="2257413"/>
            <a:ext cx="3469089" cy="786969"/>
          </a:xfrm>
          <a:prstGeom prst="rect">
            <a:avLst/>
          </a:prstGeom>
        </p:spPr>
      </p:pic>
      <p:pic>
        <p:nvPicPr>
          <p:cNvPr id="6" name="图片 5">
            <a:extLst>
              <a:ext uri="{FF2B5EF4-FFF2-40B4-BE49-F238E27FC236}">
                <a16:creationId xmlns:a16="http://schemas.microsoft.com/office/drawing/2014/main" id="{E16C3AE5-FA15-3C4A-938E-A61D72376C42}"/>
              </a:ext>
            </a:extLst>
          </p:cNvPr>
          <p:cNvPicPr>
            <a:picLocks noChangeAspect="1"/>
          </p:cNvPicPr>
          <p:nvPr/>
        </p:nvPicPr>
        <p:blipFill>
          <a:blip r:embed="rId4"/>
          <a:stretch>
            <a:fillRect/>
          </a:stretch>
        </p:blipFill>
        <p:spPr>
          <a:xfrm>
            <a:off x="5716817" y="3974592"/>
            <a:ext cx="3273179" cy="689667"/>
          </a:xfrm>
          <a:prstGeom prst="rect">
            <a:avLst/>
          </a:prstGeom>
        </p:spPr>
      </p:pic>
      <p:pic>
        <p:nvPicPr>
          <p:cNvPr id="7" name="图片 6">
            <a:extLst>
              <a:ext uri="{FF2B5EF4-FFF2-40B4-BE49-F238E27FC236}">
                <a16:creationId xmlns:a16="http://schemas.microsoft.com/office/drawing/2014/main" id="{6FFB7F87-48AB-C84C-ABF1-C329F8FE81D9}"/>
              </a:ext>
            </a:extLst>
          </p:cNvPr>
          <p:cNvPicPr>
            <a:picLocks noChangeAspect="1"/>
          </p:cNvPicPr>
          <p:nvPr/>
        </p:nvPicPr>
        <p:blipFill>
          <a:blip r:embed="rId5"/>
          <a:stretch>
            <a:fillRect/>
          </a:stretch>
        </p:blipFill>
        <p:spPr>
          <a:xfrm>
            <a:off x="5426874" y="3158682"/>
            <a:ext cx="3466870" cy="724020"/>
          </a:xfrm>
          <a:prstGeom prst="rect">
            <a:avLst/>
          </a:prstGeom>
        </p:spPr>
      </p:pic>
    </p:spTree>
    <p:extLst>
      <p:ext uri="{BB962C8B-B14F-4D97-AF65-F5344CB8AC3E}">
        <p14:creationId xmlns:p14="http://schemas.microsoft.com/office/powerpoint/2010/main" val="456891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倒排索引构建</a:t>
            </a:r>
            <a:r>
              <a:rPr kumimoji="1" lang="zh-CN" altLang="en-US" b="1" dirty="0">
                <a:solidFill>
                  <a:srgbClr val="C00000"/>
                </a:solidFill>
              </a:rPr>
              <a:t>步骤</a:t>
            </a:r>
            <a:r>
              <a:rPr kumimoji="1" lang="en-US" altLang="zh-CN" b="1" dirty="0">
                <a:solidFill>
                  <a:srgbClr val="C00000"/>
                </a:solidFill>
              </a:rPr>
              <a:t>2</a:t>
            </a:r>
            <a:r>
              <a:rPr kumimoji="1" lang="zh-CN" altLang="en-US" b="1" dirty="0">
                <a:solidFill>
                  <a:srgbClr val="C00000"/>
                </a:solidFill>
              </a:rPr>
              <a:t>：构建倒排索引</a:t>
            </a:r>
            <a:endParaRPr kumimoji="1" lang="en-US" altLang="zh-CN" b="1" dirty="0">
              <a:solidFill>
                <a:srgbClr val="C00000"/>
              </a:solidFill>
            </a:endParaRPr>
          </a:p>
        </p:txBody>
      </p:sp>
      <p:pic>
        <p:nvPicPr>
          <p:cNvPr id="6" name="图片 5">
            <a:extLst>
              <a:ext uri="{FF2B5EF4-FFF2-40B4-BE49-F238E27FC236}">
                <a16:creationId xmlns:a16="http://schemas.microsoft.com/office/drawing/2014/main" id="{0D2AD277-CA46-C749-81A7-2023D3FFABC9}"/>
              </a:ext>
            </a:extLst>
          </p:cNvPr>
          <p:cNvPicPr>
            <a:picLocks noChangeAspect="1"/>
          </p:cNvPicPr>
          <p:nvPr/>
        </p:nvPicPr>
        <p:blipFill>
          <a:blip r:embed="rId2"/>
          <a:stretch>
            <a:fillRect/>
          </a:stretch>
        </p:blipFill>
        <p:spPr>
          <a:xfrm>
            <a:off x="5113180" y="793339"/>
            <a:ext cx="3171058" cy="3474663"/>
          </a:xfrm>
          <a:prstGeom prst="rect">
            <a:avLst/>
          </a:prstGeom>
        </p:spPr>
      </p:pic>
      <p:sp>
        <p:nvSpPr>
          <p:cNvPr id="7" name="矩形 6">
            <a:extLst>
              <a:ext uri="{FF2B5EF4-FFF2-40B4-BE49-F238E27FC236}">
                <a16:creationId xmlns:a16="http://schemas.microsoft.com/office/drawing/2014/main" id="{6537E6B5-36C8-2740-A307-4FCCA0B63D2E}"/>
              </a:ext>
            </a:extLst>
          </p:cNvPr>
          <p:cNvSpPr/>
          <p:nvPr/>
        </p:nvSpPr>
        <p:spPr>
          <a:xfrm>
            <a:off x="1023179" y="4332160"/>
            <a:ext cx="2289409" cy="369332"/>
          </a:xfrm>
          <a:prstGeom prst="rect">
            <a:avLst/>
          </a:prstGeom>
        </p:spPr>
        <p:txBody>
          <a:bodyPr wrap="none">
            <a:spAutoFit/>
          </a:bodyPr>
          <a:lstStyle/>
          <a:p>
            <a:r>
              <a:rPr kumimoji="1" lang="en-US" altLang="zh-CN" dirty="0"/>
              <a:t>(1)</a:t>
            </a:r>
            <a:r>
              <a:rPr kumimoji="1" lang="zh-CN" altLang="en-US" dirty="0"/>
              <a:t>文本分词和预处理</a:t>
            </a:r>
            <a:endParaRPr lang="zh-CN" altLang="en-US" dirty="0"/>
          </a:p>
        </p:txBody>
      </p:sp>
      <p:sp>
        <p:nvSpPr>
          <p:cNvPr id="8" name="矩形 7">
            <a:extLst>
              <a:ext uri="{FF2B5EF4-FFF2-40B4-BE49-F238E27FC236}">
                <a16:creationId xmlns:a16="http://schemas.microsoft.com/office/drawing/2014/main" id="{BD0FFEEE-0614-2E47-BB5D-FE7F4BAA8CE6}"/>
              </a:ext>
            </a:extLst>
          </p:cNvPr>
          <p:cNvSpPr/>
          <p:nvPr/>
        </p:nvSpPr>
        <p:spPr>
          <a:xfrm>
            <a:off x="5720143" y="4332160"/>
            <a:ext cx="2129109" cy="369332"/>
          </a:xfrm>
          <a:prstGeom prst="rect">
            <a:avLst/>
          </a:prstGeom>
        </p:spPr>
        <p:txBody>
          <a:bodyPr wrap="none">
            <a:spAutoFit/>
          </a:bodyPr>
          <a:lstStyle/>
          <a:p>
            <a:r>
              <a:rPr kumimoji="1" lang="en-US" altLang="zh-CN" dirty="0"/>
              <a:t>(2)</a:t>
            </a:r>
            <a:r>
              <a:rPr kumimoji="1" lang="zh-CN" altLang="en-US" dirty="0"/>
              <a:t>生成单词</a:t>
            </a:r>
            <a:r>
              <a:rPr kumimoji="1" lang="en-US" altLang="zh-CN" dirty="0"/>
              <a:t>-</a:t>
            </a:r>
            <a:r>
              <a:rPr kumimoji="1" lang="zh-CN" altLang="en-US" dirty="0"/>
              <a:t>文档表</a:t>
            </a:r>
            <a:endParaRPr lang="zh-CN" altLang="en-US" dirty="0"/>
          </a:p>
        </p:txBody>
      </p:sp>
      <p:pic>
        <p:nvPicPr>
          <p:cNvPr id="9" name="图片 8">
            <a:extLst>
              <a:ext uri="{FF2B5EF4-FFF2-40B4-BE49-F238E27FC236}">
                <a16:creationId xmlns:a16="http://schemas.microsoft.com/office/drawing/2014/main" id="{88DA5E37-7222-8048-B83A-AF46E7A37D80}"/>
              </a:ext>
            </a:extLst>
          </p:cNvPr>
          <p:cNvPicPr>
            <a:picLocks noChangeAspect="1"/>
          </p:cNvPicPr>
          <p:nvPr/>
        </p:nvPicPr>
        <p:blipFill>
          <a:blip r:embed="rId3"/>
          <a:stretch>
            <a:fillRect/>
          </a:stretch>
        </p:blipFill>
        <p:spPr>
          <a:xfrm>
            <a:off x="760497" y="1643853"/>
            <a:ext cx="4036092" cy="902403"/>
          </a:xfrm>
          <a:prstGeom prst="rect">
            <a:avLst/>
          </a:prstGeom>
        </p:spPr>
      </p:pic>
    </p:spTree>
    <p:extLst>
      <p:ext uri="{BB962C8B-B14F-4D97-AF65-F5344CB8AC3E}">
        <p14:creationId xmlns:p14="http://schemas.microsoft.com/office/powerpoint/2010/main" val="3731416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倒排索引构建</a:t>
            </a:r>
            <a:r>
              <a:rPr kumimoji="1" lang="zh-CN" altLang="en-US" b="1" dirty="0">
                <a:solidFill>
                  <a:srgbClr val="C00000"/>
                </a:solidFill>
              </a:rPr>
              <a:t>步骤</a:t>
            </a:r>
            <a:r>
              <a:rPr kumimoji="1" lang="en-US" altLang="zh-CN" b="1" dirty="0">
                <a:solidFill>
                  <a:srgbClr val="C00000"/>
                </a:solidFill>
              </a:rPr>
              <a:t>3</a:t>
            </a:r>
            <a:r>
              <a:rPr kumimoji="1" lang="zh-CN" altLang="en-US" b="1" dirty="0">
                <a:solidFill>
                  <a:srgbClr val="C00000"/>
                </a:solidFill>
              </a:rPr>
              <a:t>：按照单词排序</a:t>
            </a:r>
            <a:endParaRPr kumimoji="1" lang="en-US" altLang="zh-CN" b="1" dirty="0">
              <a:solidFill>
                <a:srgbClr val="C00000"/>
              </a:solidFill>
            </a:endParaRPr>
          </a:p>
          <a:p>
            <a:r>
              <a:rPr kumimoji="1" lang="zh-CN" altLang="en-US" dirty="0"/>
              <a:t>目标：把同样</a:t>
            </a:r>
            <a:r>
              <a:rPr kumimoji="1" lang="zh-CN" altLang="en-US" dirty="0">
                <a:solidFill>
                  <a:srgbClr val="C00000"/>
                </a:solidFill>
              </a:rPr>
              <a:t>单词</a:t>
            </a:r>
            <a:r>
              <a:rPr kumimoji="1" lang="en-US" altLang="zh-CN" dirty="0">
                <a:solidFill>
                  <a:srgbClr val="C00000"/>
                </a:solidFill>
              </a:rPr>
              <a:t>(term)</a:t>
            </a:r>
            <a:r>
              <a:rPr kumimoji="1" lang="zh-CN" altLang="en-US" dirty="0">
                <a:solidFill>
                  <a:srgbClr val="C00000"/>
                </a:solidFill>
              </a:rPr>
              <a:t>的聚合到一起</a:t>
            </a:r>
            <a:endParaRPr kumimoji="1" lang="en-US" altLang="zh-CN" dirty="0">
              <a:solidFill>
                <a:srgbClr val="C00000"/>
              </a:solidFill>
            </a:endParaRPr>
          </a:p>
          <a:p>
            <a:r>
              <a:rPr kumimoji="1" lang="zh-CN" altLang="en-US" dirty="0"/>
              <a:t>任何排序规则都可以</a:t>
            </a:r>
            <a:endParaRPr kumimoji="1" lang="en-US" altLang="zh-CN" dirty="0"/>
          </a:p>
          <a:p>
            <a:pPr lvl="1"/>
            <a:r>
              <a:rPr kumimoji="1" lang="zh-CN" altLang="en-US" dirty="0"/>
              <a:t>一般而言，按照单词</a:t>
            </a:r>
            <a:r>
              <a:rPr kumimoji="1" lang="en-US" altLang="zh-CN" dirty="0"/>
              <a:t>(term)</a:t>
            </a:r>
            <a:r>
              <a:rPr kumimoji="1" lang="zh-CN" altLang="en-US" dirty="0"/>
              <a:t>的</a:t>
            </a:r>
            <a:r>
              <a:rPr kumimoji="1" lang="en-US" altLang="zh-CN" dirty="0">
                <a:solidFill>
                  <a:srgbClr val="C00000"/>
                </a:solidFill>
              </a:rPr>
              <a:t>alpha-beta</a:t>
            </a:r>
            <a:r>
              <a:rPr kumimoji="1" lang="zh-CN" altLang="en-US" dirty="0">
                <a:solidFill>
                  <a:srgbClr val="C00000"/>
                </a:solidFill>
              </a:rPr>
              <a:t>排序</a:t>
            </a:r>
            <a:endParaRPr kumimoji="1" lang="en-US" altLang="zh-CN" dirty="0">
              <a:solidFill>
                <a:srgbClr val="C00000"/>
              </a:solidFill>
            </a:endParaRPr>
          </a:p>
          <a:p>
            <a:r>
              <a:rPr kumimoji="1" lang="zh-CN" altLang="en-US" dirty="0"/>
              <a:t>考虑待排序列表的规模</a:t>
            </a:r>
            <a:endParaRPr kumimoji="1" lang="en-US" altLang="zh-CN" dirty="0"/>
          </a:p>
          <a:p>
            <a:pPr lvl="1"/>
            <a:r>
              <a:rPr kumimoji="1" lang="zh-CN" altLang="en-US" dirty="0"/>
              <a:t>可并行</a:t>
            </a:r>
            <a:endParaRPr kumimoji="1" lang="en-US" altLang="zh-CN" dirty="0"/>
          </a:p>
          <a:p>
            <a:pPr lvl="1"/>
            <a:r>
              <a:rPr kumimoji="1" lang="zh-CN" altLang="en-US" dirty="0"/>
              <a:t>外部排序算法</a:t>
            </a:r>
          </a:p>
          <a:p>
            <a:endParaRPr kumimoji="1" lang="en-US" altLang="zh-CN" dirty="0"/>
          </a:p>
        </p:txBody>
      </p:sp>
      <p:pic>
        <p:nvPicPr>
          <p:cNvPr id="4" name="图片 3">
            <a:extLst>
              <a:ext uri="{FF2B5EF4-FFF2-40B4-BE49-F238E27FC236}">
                <a16:creationId xmlns:a16="http://schemas.microsoft.com/office/drawing/2014/main" id="{F4E2C2FF-A67D-D443-94DD-AA433AC050B8}"/>
              </a:ext>
            </a:extLst>
          </p:cNvPr>
          <p:cNvPicPr>
            <a:picLocks noChangeAspect="1"/>
          </p:cNvPicPr>
          <p:nvPr/>
        </p:nvPicPr>
        <p:blipFill>
          <a:blip r:embed="rId2"/>
          <a:stretch>
            <a:fillRect/>
          </a:stretch>
        </p:blipFill>
        <p:spPr>
          <a:xfrm>
            <a:off x="6093707" y="609312"/>
            <a:ext cx="1976444" cy="4146838"/>
          </a:xfrm>
          <a:prstGeom prst="rect">
            <a:avLst/>
          </a:prstGeom>
        </p:spPr>
      </p:pic>
      <p:sp>
        <p:nvSpPr>
          <p:cNvPr id="5" name="矩形: 圆角 2">
            <a:extLst>
              <a:ext uri="{FF2B5EF4-FFF2-40B4-BE49-F238E27FC236}">
                <a16:creationId xmlns:a16="http://schemas.microsoft.com/office/drawing/2014/main" id="{F947CB70-96D1-410B-950B-E8D41352377A}"/>
              </a:ext>
            </a:extLst>
          </p:cNvPr>
          <p:cNvSpPr/>
          <p:nvPr/>
        </p:nvSpPr>
        <p:spPr>
          <a:xfrm>
            <a:off x="7270482" y="1479788"/>
            <a:ext cx="944880" cy="4191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3">
            <a:extLst>
              <a:ext uri="{FF2B5EF4-FFF2-40B4-BE49-F238E27FC236}">
                <a16:creationId xmlns:a16="http://schemas.microsoft.com/office/drawing/2014/main" id="{05689836-CBEB-4692-9E77-930FA95A6C01}"/>
              </a:ext>
            </a:extLst>
          </p:cNvPr>
          <p:cNvSpPr/>
          <p:nvPr/>
        </p:nvSpPr>
        <p:spPr>
          <a:xfrm>
            <a:off x="7243812" y="1064498"/>
            <a:ext cx="971550" cy="28194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8993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fontScale="92500" lnSpcReduction="10000"/>
          </a:bodyPr>
          <a:lstStyle/>
          <a:p>
            <a:r>
              <a:rPr kumimoji="1" lang="zh-CN" altLang="en-US" dirty="0"/>
              <a:t>倒排索引构建</a:t>
            </a:r>
            <a:r>
              <a:rPr kumimoji="1" lang="zh-CN" altLang="en-US" sz="2200" b="1" dirty="0">
                <a:solidFill>
                  <a:srgbClr val="C00000"/>
                </a:solidFill>
              </a:rPr>
              <a:t>步骤</a:t>
            </a:r>
            <a:r>
              <a:rPr kumimoji="1" lang="en-US" altLang="zh-CN" sz="2200" b="1" dirty="0">
                <a:solidFill>
                  <a:srgbClr val="C00000"/>
                </a:solidFill>
              </a:rPr>
              <a:t>4</a:t>
            </a:r>
            <a:r>
              <a:rPr kumimoji="1" lang="zh-CN" altLang="en-US" sz="2200" b="1" dirty="0">
                <a:solidFill>
                  <a:srgbClr val="C00000"/>
                </a:solidFill>
              </a:rPr>
              <a:t>：合并单词，构建文档列表</a:t>
            </a:r>
            <a:endParaRPr kumimoji="1" lang="en-US" altLang="zh-CN" sz="2200" b="1" dirty="0">
              <a:solidFill>
                <a:srgbClr val="C00000"/>
              </a:solidFill>
            </a:endParaRPr>
          </a:p>
          <a:p>
            <a:r>
              <a:rPr kumimoji="1" lang="zh-CN" altLang="en-US" dirty="0"/>
              <a:t>目标：</a:t>
            </a:r>
            <a:r>
              <a:rPr kumimoji="1" lang="zh-CN" altLang="en-US" dirty="0">
                <a:solidFill>
                  <a:srgbClr val="C00000"/>
                </a:solidFill>
              </a:rPr>
              <a:t>构建倒排索引</a:t>
            </a:r>
            <a:endParaRPr kumimoji="1" lang="en-US" altLang="zh-CN" dirty="0">
              <a:solidFill>
                <a:srgbClr val="C00000"/>
              </a:solidFill>
            </a:endParaRPr>
          </a:p>
          <a:p>
            <a:r>
              <a:rPr kumimoji="1" lang="zh-CN" altLang="en-US" dirty="0"/>
              <a:t>合并相同的单词，形成字典</a:t>
            </a:r>
            <a:endParaRPr kumimoji="1" lang="en-US" altLang="zh-CN" dirty="0"/>
          </a:p>
          <a:p>
            <a:pPr lvl="1"/>
            <a:r>
              <a:rPr kumimoji="1" lang="zh-CN" altLang="en-US" dirty="0"/>
              <a:t>每一个单词在字典中占据一个位置</a:t>
            </a:r>
            <a:endParaRPr kumimoji="1" lang="en-US" altLang="zh-CN" dirty="0"/>
          </a:p>
          <a:p>
            <a:pPr lvl="1"/>
            <a:r>
              <a:rPr kumimoji="1" lang="zh-CN" altLang="en-US" dirty="0"/>
              <a:t>记录其</a:t>
            </a:r>
            <a:r>
              <a:rPr kumimoji="1" lang="zh-CN" altLang="en-US" dirty="0">
                <a:solidFill>
                  <a:srgbClr val="C00000"/>
                </a:solidFill>
              </a:rPr>
              <a:t>文档频率</a:t>
            </a:r>
            <a:endParaRPr kumimoji="1" lang="en-US" altLang="zh-CN" dirty="0">
              <a:solidFill>
                <a:srgbClr val="C00000"/>
              </a:solidFill>
            </a:endParaRPr>
          </a:p>
          <a:p>
            <a:pPr lvl="1"/>
            <a:r>
              <a:rPr kumimoji="1" lang="zh-CN" altLang="en-US" dirty="0"/>
              <a:t>字典可存于内存中</a:t>
            </a:r>
            <a:r>
              <a:rPr kumimoji="1" lang="en-US" altLang="zh-CN" dirty="0"/>
              <a:t>(</a:t>
            </a:r>
            <a:r>
              <a:rPr kumimoji="1" lang="zh-CN" altLang="en-US" dirty="0"/>
              <a:t>需要快速读取</a:t>
            </a:r>
            <a:r>
              <a:rPr kumimoji="1" lang="en-US" altLang="zh-CN" dirty="0"/>
              <a:t>)</a:t>
            </a:r>
          </a:p>
          <a:p>
            <a:r>
              <a:rPr kumimoji="1" lang="zh-CN" altLang="en-US" dirty="0"/>
              <a:t>合并文档列表</a:t>
            </a:r>
            <a:endParaRPr kumimoji="1" lang="en-US" altLang="zh-CN" dirty="0"/>
          </a:p>
          <a:p>
            <a:pPr lvl="1"/>
            <a:r>
              <a:rPr kumimoji="1" lang="zh-CN" altLang="en-US" dirty="0"/>
              <a:t>合并同一个</a:t>
            </a:r>
            <a:r>
              <a:rPr kumimoji="1" lang="en-US" altLang="zh-CN" dirty="0"/>
              <a:t>term</a:t>
            </a:r>
            <a:r>
              <a:rPr kumimoji="1" lang="zh-CN" altLang="en-US" dirty="0"/>
              <a:t>的文档，</a:t>
            </a:r>
            <a:r>
              <a:rPr kumimoji="1" lang="zh-CN" altLang="en-US" dirty="0">
                <a:solidFill>
                  <a:srgbClr val="C00000"/>
                </a:solidFill>
              </a:rPr>
              <a:t>形成列表</a:t>
            </a:r>
            <a:endParaRPr kumimoji="1" lang="en-US" altLang="zh-CN" dirty="0">
              <a:solidFill>
                <a:srgbClr val="C00000"/>
              </a:solidFill>
            </a:endParaRPr>
          </a:p>
          <a:p>
            <a:pPr lvl="1"/>
            <a:r>
              <a:rPr kumimoji="1" lang="zh-CN" altLang="en-US" dirty="0"/>
              <a:t>排序列表中的文档</a:t>
            </a:r>
            <a:endParaRPr kumimoji="1" lang="en-US" altLang="zh-CN" dirty="0"/>
          </a:p>
          <a:p>
            <a:pPr lvl="2"/>
            <a:r>
              <a:rPr kumimoji="1" lang="zh-CN" altLang="en-US" dirty="0"/>
              <a:t>可以为任何序</a:t>
            </a:r>
            <a:endParaRPr kumimoji="1" lang="en-US" altLang="zh-CN" dirty="0"/>
          </a:p>
          <a:p>
            <a:pPr lvl="3"/>
            <a:r>
              <a:rPr kumimoji="1" lang="zh-CN" altLang="en-US" dirty="0"/>
              <a:t>要求所有的文档列表都按照一个规则排</a:t>
            </a:r>
            <a:endParaRPr kumimoji="1" lang="en-US" altLang="zh-CN" dirty="0"/>
          </a:p>
          <a:p>
            <a:pPr lvl="1"/>
            <a:r>
              <a:rPr kumimoji="1" lang="zh-CN" altLang="en-US" dirty="0"/>
              <a:t>规模大，多以文件的形式存于外存</a:t>
            </a:r>
            <a:endParaRPr kumimoji="1" lang="en-US" altLang="zh-CN" dirty="0"/>
          </a:p>
          <a:p>
            <a:pPr lvl="2"/>
            <a:r>
              <a:rPr kumimoji="1" lang="zh-CN" altLang="en-US" dirty="0"/>
              <a:t>不同的列表访问评率不同</a:t>
            </a:r>
            <a:endParaRPr kumimoji="1" lang="en-US" altLang="zh-CN" dirty="0"/>
          </a:p>
          <a:p>
            <a:endParaRPr kumimoji="1" lang="en-US" altLang="zh-CN" dirty="0"/>
          </a:p>
        </p:txBody>
      </p:sp>
      <p:pic>
        <p:nvPicPr>
          <p:cNvPr id="4" name="图片 3">
            <a:extLst>
              <a:ext uri="{FF2B5EF4-FFF2-40B4-BE49-F238E27FC236}">
                <a16:creationId xmlns:a16="http://schemas.microsoft.com/office/drawing/2014/main" id="{4DEA71B6-1C5B-E64E-B264-253057BD19E1}"/>
              </a:ext>
            </a:extLst>
          </p:cNvPr>
          <p:cNvPicPr>
            <a:picLocks noChangeAspect="1"/>
          </p:cNvPicPr>
          <p:nvPr/>
        </p:nvPicPr>
        <p:blipFill>
          <a:blip r:embed="rId2"/>
          <a:stretch>
            <a:fillRect/>
          </a:stretch>
        </p:blipFill>
        <p:spPr>
          <a:xfrm>
            <a:off x="6074809" y="734441"/>
            <a:ext cx="2951025" cy="3988355"/>
          </a:xfrm>
          <a:prstGeom prst="rect">
            <a:avLst/>
          </a:prstGeom>
        </p:spPr>
      </p:pic>
      <p:sp>
        <p:nvSpPr>
          <p:cNvPr id="5" name="椭圆 4">
            <a:extLst>
              <a:ext uri="{FF2B5EF4-FFF2-40B4-BE49-F238E27FC236}">
                <a16:creationId xmlns:a16="http://schemas.microsoft.com/office/drawing/2014/main" id="{3595FEEA-232C-4632-8533-0BF618602088}"/>
              </a:ext>
            </a:extLst>
          </p:cNvPr>
          <p:cNvSpPr/>
          <p:nvPr/>
        </p:nvSpPr>
        <p:spPr>
          <a:xfrm>
            <a:off x="7581189" y="1460414"/>
            <a:ext cx="398318" cy="23552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72C9D52E-59AC-4D01-841B-B63EF6D44C83}"/>
              </a:ext>
            </a:extLst>
          </p:cNvPr>
          <p:cNvCxnSpPr/>
          <p:nvPr/>
        </p:nvCxnSpPr>
        <p:spPr>
          <a:xfrm flipV="1">
            <a:off x="2836244" y="1575335"/>
            <a:ext cx="4709962" cy="599974"/>
          </a:xfrm>
          <a:prstGeom prst="straightConnector1">
            <a:avLst/>
          </a:prstGeom>
          <a:ln>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1E302891-4F2B-403E-8A53-B8127B9FC983}"/>
              </a:ext>
            </a:extLst>
          </p:cNvPr>
          <p:cNvSpPr/>
          <p:nvPr/>
        </p:nvSpPr>
        <p:spPr>
          <a:xfrm>
            <a:off x="8319472" y="1435057"/>
            <a:ext cx="599209" cy="28055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2CC114DA-21C7-42B4-A251-5D6AC7BF962E}"/>
              </a:ext>
            </a:extLst>
          </p:cNvPr>
          <p:cNvCxnSpPr/>
          <p:nvPr/>
        </p:nvCxnSpPr>
        <p:spPr>
          <a:xfrm flipV="1">
            <a:off x="4636168" y="1604211"/>
            <a:ext cx="3683304" cy="1520792"/>
          </a:xfrm>
          <a:prstGeom prst="straightConnector1">
            <a:avLst/>
          </a:prstGeom>
          <a:ln>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342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倒排索引的结构</a:t>
            </a:r>
            <a:endParaRPr kumimoji="1" lang="en-US" altLang="zh-CN" dirty="0"/>
          </a:p>
          <a:p>
            <a:r>
              <a:rPr kumimoji="1" lang="zh-CN" altLang="en-US" sz="1600" dirty="0">
                <a:solidFill>
                  <a:srgbClr val="C00000"/>
                </a:solidFill>
              </a:rPr>
              <a:t>正排：</a:t>
            </a:r>
            <a:r>
              <a:rPr kumimoji="1" lang="zh-CN" altLang="en-US" sz="1600" dirty="0"/>
              <a:t>文档</a:t>
            </a:r>
            <a:r>
              <a:rPr kumimoji="1" lang="en-US" altLang="zh-CN" sz="1600" dirty="0"/>
              <a:t>ID</a:t>
            </a:r>
            <a:r>
              <a:rPr kumimoji="1" lang="zh-CN" altLang="en-US" sz="1600" dirty="0"/>
              <a:t> </a:t>
            </a:r>
            <a:r>
              <a:rPr kumimoji="1" lang="en-US" altLang="zh-CN" sz="1600" dirty="0">
                <a:sym typeface="Wingdings" pitchFamily="2" charset="2"/>
              </a:rPr>
              <a:t></a:t>
            </a:r>
            <a:r>
              <a:rPr kumimoji="1" lang="zh-CN" altLang="en-US" sz="1600" dirty="0">
                <a:sym typeface="Wingdings" pitchFamily="2" charset="2"/>
              </a:rPr>
              <a:t> 文档内容</a:t>
            </a:r>
            <a:endParaRPr kumimoji="1" lang="en-US" altLang="zh-CN" sz="1600" dirty="0">
              <a:sym typeface="Wingdings" pitchFamily="2" charset="2"/>
            </a:endParaRPr>
          </a:p>
          <a:p>
            <a:pPr lvl="1"/>
            <a:r>
              <a:rPr kumimoji="1" lang="zh-CN" altLang="en-US" sz="1600" dirty="0">
                <a:solidFill>
                  <a:srgbClr val="C00000"/>
                </a:solidFill>
                <a:sym typeface="Wingdings" pitchFamily="2" charset="2"/>
              </a:rPr>
              <a:t>按地址访问</a:t>
            </a:r>
            <a:endParaRPr kumimoji="1" lang="en-US" altLang="zh-CN" sz="1600" dirty="0">
              <a:solidFill>
                <a:srgbClr val="C00000"/>
              </a:solidFill>
              <a:sym typeface="Wingdings" pitchFamily="2" charset="2"/>
            </a:endParaRPr>
          </a:p>
          <a:p>
            <a:pPr lvl="1"/>
            <a:r>
              <a:rPr kumimoji="1" lang="zh-CN" altLang="en-US" sz="1600" dirty="0">
                <a:sym typeface="Wingdings" pitchFamily="2" charset="2"/>
              </a:rPr>
              <a:t>是最通用的文档内容访问方法，如：</a:t>
            </a:r>
            <a:r>
              <a:rPr kumimoji="1" lang="en-US" altLang="zh-CN" sz="1600" dirty="0">
                <a:solidFill>
                  <a:srgbClr val="C00000"/>
                </a:solidFill>
                <a:sym typeface="Wingdings" pitchFamily="2" charset="2"/>
              </a:rPr>
              <a:t>web</a:t>
            </a:r>
            <a:r>
              <a:rPr kumimoji="1" lang="zh-CN" altLang="en-US" sz="1600" dirty="0">
                <a:solidFill>
                  <a:srgbClr val="C00000"/>
                </a:solidFill>
                <a:sym typeface="Wingdings" pitchFamily="2" charset="2"/>
              </a:rPr>
              <a:t>浏览器、爬虫等</a:t>
            </a:r>
            <a:endParaRPr kumimoji="1" lang="en-US" altLang="zh-CN" sz="1600" dirty="0">
              <a:solidFill>
                <a:srgbClr val="C00000"/>
              </a:solidFill>
              <a:sym typeface="Wingdings" pitchFamily="2" charset="2"/>
            </a:endParaRPr>
          </a:p>
          <a:p>
            <a:pPr lvl="1"/>
            <a:r>
              <a:rPr kumimoji="1" lang="zh-CN" altLang="en-US" sz="1600" dirty="0">
                <a:sym typeface="Wingdings" pitchFamily="2" charset="2"/>
              </a:rPr>
              <a:t>需要知道具体的</a:t>
            </a:r>
            <a:r>
              <a:rPr kumimoji="1" lang="en-US" altLang="zh-CN" sz="1600" dirty="0">
                <a:sym typeface="Wingdings" pitchFamily="2" charset="2"/>
              </a:rPr>
              <a:t>URL</a:t>
            </a:r>
            <a:r>
              <a:rPr kumimoji="1" lang="zh-CN" altLang="en-US" sz="1600" dirty="0">
                <a:sym typeface="Wingdings" pitchFamily="2" charset="2"/>
              </a:rPr>
              <a:t>地址</a:t>
            </a:r>
            <a:endParaRPr kumimoji="1" lang="en-US" altLang="zh-CN" sz="1600" dirty="0">
              <a:sym typeface="Wingdings" pitchFamily="2" charset="2"/>
            </a:endParaRPr>
          </a:p>
          <a:p>
            <a:endParaRPr kumimoji="1" lang="en-US" altLang="zh-CN" sz="1600" dirty="0"/>
          </a:p>
          <a:p>
            <a:r>
              <a:rPr kumimoji="1" lang="zh-CN" altLang="en-US" sz="1600" dirty="0">
                <a:solidFill>
                  <a:srgbClr val="C00000"/>
                </a:solidFill>
              </a:rPr>
              <a:t>倒排：</a:t>
            </a:r>
            <a:r>
              <a:rPr kumimoji="1" lang="zh-CN" altLang="en-US" sz="1600" dirty="0"/>
              <a:t>从文档内容</a:t>
            </a:r>
            <a:r>
              <a:rPr kumimoji="1" lang="en-US" altLang="zh-CN" sz="1600" dirty="0"/>
              <a:t>(</a:t>
            </a:r>
            <a:r>
              <a:rPr kumimoji="1" lang="zh-CN" altLang="en-US" sz="1600" dirty="0"/>
              <a:t>单词</a:t>
            </a:r>
            <a:r>
              <a:rPr kumimoji="1" lang="en-US" altLang="zh-CN" sz="1600" dirty="0"/>
              <a:t>)</a:t>
            </a:r>
            <a:r>
              <a:rPr kumimoji="1" lang="zh-CN" altLang="en-US" sz="1600" dirty="0"/>
              <a:t> </a:t>
            </a:r>
            <a:r>
              <a:rPr kumimoji="1" lang="en-US" altLang="zh-CN" sz="1600" dirty="0">
                <a:sym typeface="Wingdings" pitchFamily="2" charset="2"/>
              </a:rPr>
              <a:t></a:t>
            </a:r>
            <a:r>
              <a:rPr kumimoji="1" lang="zh-CN" altLang="en-US" sz="1600" dirty="0">
                <a:sym typeface="Wingdings" pitchFamily="2" charset="2"/>
              </a:rPr>
              <a:t> 文档</a:t>
            </a:r>
            <a:r>
              <a:rPr kumimoji="1" lang="en-US" altLang="zh-CN" sz="1600" dirty="0">
                <a:sym typeface="Wingdings" pitchFamily="2" charset="2"/>
              </a:rPr>
              <a:t>ID</a:t>
            </a:r>
          </a:p>
          <a:p>
            <a:pPr lvl="1"/>
            <a:r>
              <a:rPr kumimoji="1" lang="zh-CN" altLang="en-US" sz="1600" dirty="0">
                <a:solidFill>
                  <a:srgbClr val="C00000"/>
                </a:solidFill>
                <a:sym typeface="Wingdings" pitchFamily="2" charset="2"/>
              </a:rPr>
              <a:t>按内容访问</a:t>
            </a:r>
            <a:endParaRPr kumimoji="1" lang="en-US" altLang="zh-CN" sz="1600" dirty="0">
              <a:solidFill>
                <a:srgbClr val="C00000"/>
              </a:solidFill>
              <a:sym typeface="Wingdings" pitchFamily="2" charset="2"/>
            </a:endParaRPr>
          </a:p>
          <a:p>
            <a:pPr lvl="1"/>
            <a:r>
              <a:rPr kumimoji="1" lang="zh-CN" altLang="en-US" sz="1600" dirty="0"/>
              <a:t>一种按</a:t>
            </a:r>
            <a:r>
              <a:rPr kumimoji="1" lang="zh-CN" altLang="en-US" sz="1600" dirty="0">
                <a:solidFill>
                  <a:srgbClr val="C00000"/>
                </a:solidFill>
              </a:rPr>
              <a:t>内容访问文档</a:t>
            </a:r>
            <a:r>
              <a:rPr kumimoji="1" lang="zh-CN" altLang="en-US" sz="1600" dirty="0"/>
              <a:t>的方式</a:t>
            </a:r>
          </a:p>
          <a:p>
            <a:endParaRPr kumimoji="1" lang="en-US" altLang="zh-CN" sz="1600" dirty="0"/>
          </a:p>
        </p:txBody>
      </p:sp>
      <p:pic>
        <p:nvPicPr>
          <p:cNvPr id="6" name="图片 5">
            <a:extLst>
              <a:ext uri="{FF2B5EF4-FFF2-40B4-BE49-F238E27FC236}">
                <a16:creationId xmlns:a16="http://schemas.microsoft.com/office/drawing/2014/main" id="{F4609DD4-6A4A-814E-BE37-C5473D7BA827}"/>
              </a:ext>
            </a:extLst>
          </p:cNvPr>
          <p:cNvPicPr>
            <a:picLocks noChangeAspect="1"/>
          </p:cNvPicPr>
          <p:nvPr/>
        </p:nvPicPr>
        <p:blipFill>
          <a:blip r:embed="rId2"/>
          <a:stretch>
            <a:fillRect/>
          </a:stretch>
        </p:blipFill>
        <p:spPr>
          <a:xfrm>
            <a:off x="4070016" y="2358189"/>
            <a:ext cx="4696468" cy="2034139"/>
          </a:xfrm>
          <a:prstGeom prst="rect">
            <a:avLst/>
          </a:prstGeom>
        </p:spPr>
      </p:pic>
    </p:spTree>
    <p:extLst>
      <p:ext uri="{BB962C8B-B14F-4D97-AF65-F5344CB8AC3E}">
        <p14:creationId xmlns:p14="http://schemas.microsoft.com/office/powerpoint/2010/main" val="3114402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sz="2000" dirty="0" smtClean="0"/>
              <a:t>pause</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89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接下来的内容在搜索引擎中的位置</a:t>
            </a:r>
            <a:endParaRPr kumimoji="1" lang="en-US" altLang="zh-CN" dirty="0"/>
          </a:p>
        </p:txBody>
      </p:sp>
      <p:pic>
        <p:nvPicPr>
          <p:cNvPr id="6" name="图片 4">
            <a:extLst>
              <a:ext uri="{FF2B5EF4-FFF2-40B4-BE49-F238E27FC236}">
                <a16:creationId xmlns:a16="http://schemas.microsoft.com/office/drawing/2014/main" id="{F7CA217E-3D6E-274C-8274-C36496D9B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407" y="1271728"/>
            <a:ext cx="5850731"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a:extLst>
              <a:ext uri="{FF2B5EF4-FFF2-40B4-BE49-F238E27FC236}">
                <a16:creationId xmlns:a16="http://schemas.microsoft.com/office/drawing/2014/main" id="{D865B4BD-7D15-4547-990D-19E501CE5EA0}"/>
              </a:ext>
            </a:extLst>
          </p:cNvPr>
          <p:cNvSpPr/>
          <p:nvPr/>
        </p:nvSpPr>
        <p:spPr>
          <a:xfrm>
            <a:off x="5705149" y="1171072"/>
            <a:ext cx="2003461" cy="12226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Tree>
    <p:extLst>
      <p:ext uri="{BB962C8B-B14F-4D97-AF65-F5344CB8AC3E}">
        <p14:creationId xmlns:p14="http://schemas.microsoft.com/office/powerpoint/2010/main" val="2884692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倒排索引如何快速检索？</a:t>
            </a:r>
            <a:endParaRPr kumimoji="1" lang="en-US" altLang="zh-CN" dirty="0"/>
          </a:p>
          <a:p>
            <a:r>
              <a:rPr kumimoji="1" lang="zh-CN" altLang="en-US" dirty="0"/>
              <a:t>莎士比亚的哪部作品包含单词</a:t>
            </a:r>
            <a:r>
              <a:rPr lang="en-US" altLang="zh-CN" dirty="0"/>
              <a:t> </a:t>
            </a:r>
            <a:r>
              <a:rPr lang="en-US" altLang="zh-CN" dirty="0">
                <a:solidFill>
                  <a:srgbClr val="00B050"/>
                </a:solidFill>
              </a:rPr>
              <a:t>Brutus</a:t>
            </a:r>
            <a:r>
              <a:rPr lang="zh-CN" altLang="en-US" dirty="0"/>
              <a:t>和</a:t>
            </a:r>
            <a:r>
              <a:rPr lang="en-US" altLang="zh-CN" dirty="0">
                <a:solidFill>
                  <a:srgbClr val="C00000"/>
                </a:solidFill>
              </a:rPr>
              <a:t>Calpurnia</a:t>
            </a:r>
            <a:r>
              <a:rPr lang="zh-CN" altLang="en-US" dirty="0"/>
              <a:t>？</a:t>
            </a:r>
            <a:endParaRPr lang="en-US" altLang="zh-CN" dirty="0"/>
          </a:p>
          <a:p>
            <a:pPr lvl="1"/>
            <a:r>
              <a:rPr kumimoji="1" lang="zh-CN" altLang="en-US" dirty="0"/>
              <a:t>在字典中找到</a:t>
            </a:r>
            <a:r>
              <a:rPr lang="en-US" altLang="zh-CN" dirty="0"/>
              <a:t>Brutus</a:t>
            </a:r>
          </a:p>
          <a:p>
            <a:pPr lvl="1"/>
            <a:r>
              <a:rPr lang="zh-CN" altLang="en-US" dirty="0"/>
              <a:t>读入</a:t>
            </a:r>
            <a:r>
              <a:rPr lang="en-US" altLang="zh-CN" dirty="0"/>
              <a:t>Brutus</a:t>
            </a:r>
            <a:r>
              <a:rPr lang="zh-CN" altLang="en-US" dirty="0"/>
              <a:t>对应的</a:t>
            </a:r>
            <a:r>
              <a:rPr lang="en-US" altLang="zh-CN" dirty="0">
                <a:solidFill>
                  <a:srgbClr val="C00000"/>
                </a:solidFill>
              </a:rPr>
              <a:t>postings</a:t>
            </a:r>
            <a:r>
              <a:rPr lang="zh-CN" altLang="en-US" dirty="0">
                <a:solidFill>
                  <a:srgbClr val="C00000"/>
                </a:solidFill>
              </a:rPr>
              <a:t> </a:t>
            </a:r>
            <a:r>
              <a:rPr lang="en-US" altLang="zh-CN" dirty="0">
                <a:solidFill>
                  <a:srgbClr val="C00000"/>
                </a:solidFill>
              </a:rPr>
              <a:t>list</a:t>
            </a:r>
            <a:r>
              <a:rPr lang="zh-CN" altLang="en-US" dirty="0">
                <a:solidFill>
                  <a:srgbClr val="C00000"/>
                </a:solidFill>
              </a:rPr>
              <a:t> </a:t>
            </a:r>
            <a:r>
              <a:rPr lang="en-US" altLang="zh-CN" dirty="0"/>
              <a:t>(</a:t>
            </a:r>
            <a:r>
              <a:rPr lang="zh-CN" altLang="en-US" dirty="0"/>
              <a:t>注意</a:t>
            </a:r>
            <a:r>
              <a:rPr lang="en-US" altLang="zh-CN" dirty="0"/>
              <a:t>posting</a:t>
            </a:r>
            <a:r>
              <a:rPr lang="zh-CN" altLang="en-US" dirty="0"/>
              <a:t> </a:t>
            </a:r>
            <a:r>
              <a:rPr lang="en-US" altLang="zh-CN" dirty="0"/>
              <a:t>list</a:t>
            </a:r>
            <a:r>
              <a:rPr lang="zh-CN" altLang="en-US" dirty="0"/>
              <a:t>存在文件中</a:t>
            </a:r>
            <a:r>
              <a:rPr lang="en-US" altLang="zh-CN" dirty="0"/>
              <a:t>)</a:t>
            </a:r>
          </a:p>
          <a:p>
            <a:pPr lvl="1"/>
            <a:endParaRPr kumimoji="1" lang="en-US" altLang="zh-CN" dirty="0"/>
          </a:p>
          <a:p>
            <a:pPr lvl="1"/>
            <a:r>
              <a:rPr kumimoji="1" lang="zh-CN" altLang="en-US" dirty="0"/>
              <a:t>在字典中找到</a:t>
            </a:r>
            <a:r>
              <a:rPr lang="en-US" altLang="zh-CN" dirty="0"/>
              <a:t>Calpurnia</a:t>
            </a:r>
          </a:p>
          <a:p>
            <a:pPr lvl="1"/>
            <a:r>
              <a:rPr lang="zh-CN" altLang="en-US" dirty="0"/>
              <a:t>读入</a:t>
            </a:r>
            <a:r>
              <a:rPr lang="en-US" altLang="zh-CN" dirty="0"/>
              <a:t>Calpurnia</a:t>
            </a:r>
            <a:r>
              <a:rPr lang="zh-CN" altLang="en-US" dirty="0"/>
              <a:t>对应的</a:t>
            </a:r>
            <a:r>
              <a:rPr lang="en-US" altLang="zh-CN" dirty="0">
                <a:solidFill>
                  <a:srgbClr val="C00000"/>
                </a:solidFill>
              </a:rPr>
              <a:t>postings</a:t>
            </a:r>
            <a:r>
              <a:rPr lang="zh-CN" altLang="en-US" dirty="0">
                <a:solidFill>
                  <a:srgbClr val="C00000"/>
                </a:solidFill>
              </a:rPr>
              <a:t> </a:t>
            </a:r>
            <a:r>
              <a:rPr lang="en-US" altLang="zh-CN" dirty="0">
                <a:solidFill>
                  <a:srgbClr val="C00000"/>
                </a:solidFill>
              </a:rPr>
              <a:t>list</a:t>
            </a:r>
          </a:p>
          <a:p>
            <a:pPr lvl="1"/>
            <a:endParaRPr kumimoji="1" lang="en-US" altLang="zh-CN" dirty="0"/>
          </a:p>
          <a:p>
            <a:pPr lvl="1"/>
            <a:r>
              <a:rPr kumimoji="1" lang="zh-CN" altLang="en-US" dirty="0"/>
              <a:t>求两个</a:t>
            </a:r>
            <a:r>
              <a:rPr lang="en-US" altLang="zh-CN" dirty="0"/>
              <a:t>postings</a:t>
            </a:r>
            <a:r>
              <a:rPr lang="zh-CN" altLang="en-US" dirty="0"/>
              <a:t> </a:t>
            </a:r>
            <a:r>
              <a:rPr lang="en-US" altLang="zh-CN" dirty="0"/>
              <a:t>list</a:t>
            </a:r>
            <a:r>
              <a:rPr lang="zh-CN" altLang="en-US" dirty="0"/>
              <a:t>的</a:t>
            </a:r>
            <a:r>
              <a:rPr lang="zh-CN" altLang="en-US" b="1" dirty="0">
                <a:solidFill>
                  <a:srgbClr val="C00000"/>
                </a:solidFill>
              </a:rPr>
              <a:t>交集</a:t>
            </a:r>
            <a:endParaRPr lang="en-US" altLang="zh-CN" b="1" dirty="0">
              <a:solidFill>
                <a:srgbClr val="C00000"/>
              </a:solidFill>
            </a:endParaRPr>
          </a:p>
          <a:p>
            <a:pPr lvl="1"/>
            <a:r>
              <a:rPr kumimoji="1" lang="zh-CN" altLang="en-US" dirty="0"/>
              <a:t>返回求交的结果</a:t>
            </a:r>
          </a:p>
          <a:p>
            <a:endParaRPr kumimoji="1" lang="en-US" altLang="zh-CN" dirty="0"/>
          </a:p>
        </p:txBody>
      </p:sp>
    </p:spTree>
    <p:extLst>
      <p:ext uri="{BB962C8B-B14F-4D97-AF65-F5344CB8AC3E}">
        <p14:creationId xmlns:p14="http://schemas.microsoft.com/office/powerpoint/2010/main" val="1414195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举例</a:t>
            </a:r>
            <a:endParaRPr kumimoji="1" lang="en-US" altLang="zh-CN" dirty="0"/>
          </a:p>
          <a:p>
            <a:r>
              <a:rPr kumimoji="1" lang="zh-CN" altLang="en-US" dirty="0"/>
              <a:t>线性时间复杂度</a:t>
            </a:r>
            <a:r>
              <a:rPr kumimoji="1" lang="en-US" altLang="zh-CN" dirty="0"/>
              <a:t>(</a:t>
            </a:r>
            <a:r>
              <a:rPr kumimoji="1" lang="zh-CN" altLang="en-US" dirty="0"/>
              <a:t>相对于</a:t>
            </a:r>
            <a:r>
              <a:rPr kumimoji="1" lang="en-US" altLang="zh-CN" dirty="0"/>
              <a:t>posting</a:t>
            </a:r>
            <a:r>
              <a:rPr kumimoji="1" lang="zh-CN" altLang="en-US" dirty="0"/>
              <a:t> </a:t>
            </a:r>
            <a:r>
              <a:rPr kumimoji="1" lang="en-US" altLang="zh-CN" dirty="0"/>
              <a:t>lists</a:t>
            </a:r>
            <a:r>
              <a:rPr kumimoji="1" lang="zh-CN" altLang="en-US" dirty="0"/>
              <a:t>的长度</a:t>
            </a:r>
            <a:r>
              <a:rPr kumimoji="1" lang="en-US" altLang="zh-CN" dirty="0"/>
              <a:t>)</a:t>
            </a:r>
          </a:p>
          <a:p>
            <a:r>
              <a:rPr kumimoji="1" lang="zh-CN" altLang="en-US" dirty="0"/>
              <a:t>要求</a:t>
            </a:r>
            <a:r>
              <a:rPr kumimoji="1" lang="en-US" altLang="zh-CN" dirty="0"/>
              <a:t>posting</a:t>
            </a:r>
            <a:r>
              <a:rPr kumimoji="1" lang="zh-CN" altLang="en-US" dirty="0"/>
              <a:t> </a:t>
            </a:r>
            <a:r>
              <a:rPr kumimoji="1" lang="en-US" altLang="zh-CN" dirty="0"/>
              <a:t>lists</a:t>
            </a:r>
            <a:r>
              <a:rPr kumimoji="1" lang="zh-CN" altLang="en-US" dirty="0"/>
              <a:t>已排序</a:t>
            </a:r>
          </a:p>
          <a:p>
            <a:endParaRPr kumimoji="1" lang="en-US" altLang="zh-CN" dirty="0"/>
          </a:p>
        </p:txBody>
      </p:sp>
      <p:pic>
        <p:nvPicPr>
          <p:cNvPr id="4" name="图片 3">
            <a:extLst>
              <a:ext uri="{FF2B5EF4-FFF2-40B4-BE49-F238E27FC236}">
                <a16:creationId xmlns:a16="http://schemas.microsoft.com/office/drawing/2014/main" id="{A23FCED9-341B-3B42-B9AF-0EC2E4028958}"/>
              </a:ext>
            </a:extLst>
          </p:cNvPr>
          <p:cNvPicPr>
            <a:picLocks noChangeAspect="1"/>
          </p:cNvPicPr>
          <p:nvPr/>
        </p:nvPicPr>
        <p:blipFill>
          <a:blip r:embed="rId2"/>
          <a:stretch>
            <a:fillRect/>
          </a:stretch>
        </p:blipFill>
        <p:spPr>
          <a:xfrm>
            <a:off x="4225490" y="1606031"/>
            <a:ext cx="4349080" cy="914101"/>
          </a:xfrm>
          <a:prstGeom prst="rect">
            <a:avLst/>
          </a:prstGeom>
        </p:spPr>
      </p:pic>
      <p:pic>
        <p:nvPicPr>
          <p:cNvPr id="5" name="图片 4">
            <a:extLst>
              <a:ext uri="{FF2B5EF4-FFF2-40B4-BE49-F238E27FC236}">
                <a16:creationId xmlns:a16="http://schemas.microsoft.com/office/drawing/2014/main" id="{819F0FF5-8004-6A4E-8FC8-F6B5F17D908E}"/>
              </a:ext>
            </a:extLst>
          </p:cNvPr>
          <p:cNvPicPr>
            <a:picLocks noChangeAspect="1"/>
          </p:cNvPicPr>
          <p:nvPr/>
        </p:nvPicPr>
        <p:blipFill>
          <a:blip r:embed="rId3"/>
          <a:stretch>
            <a:fillRect/>
          </a:stretch>
        </p:blipFill>
        <p:spPr>
          <a:xfrm>
            <a:off x="4225490" y="2878166"/>
            <a:ext cx="4349080" cy="931545"/>
          </a:xfrm>
          <a:prstGeom prst="rect">
            <a:avLst/>
          </a:prstGeom>
        </p:spPr>
      </p:pic>
      <p:sp>
        <p:nvSpPr>
          <p:cNvPr id="6" name="下箭头 5">
            <a:extLst>
              <a:ext uri="{FF2B5EF4-FFF2-40B4-BE49-F238E27FC236}">
                <a16:creationId xmlns:a16="http://schemas.microsoft.com/office/drawing/2014/main" id="{B8C94306-725C-3C49-A90D-B1645B51F1B5}"/>
              </a:ext>
            </a:extLst>
          </p:cNvPr>
          <p:cNvSpPr/>
          <p:nvPr/>
        </p:nvSpPr>
        <p:spPr>
          <a:xfrm>
            <a:off x="6124913" y="2577282"/>
            <a:ext cx="550235" cy="2103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9A156396-2615-F948-A340-242C82BB3068}"/>
              </a:ext>
            </a:extLst>
          </p:cNvPr>
          <p:cNvPicPr>
            <a:picLocks noChangeAspect="1"/>
          </p:cNvPicPr>
          <p:nvPr/>
        </p:nvPicPr>
        <p:blipFill>
          <a:blip r:embed="rId4"/>
          <a:stretch>
            <a:fillRect/>
          </a:stretch>
        </p:blipFill>
        <p:spPr>
          <a:xfrm>
            <a:off x="4225490" y="4087081"/>
            <a:ext cx="4349080" cy="902534"/>
          </a:xfrm>
          <a:prstGeom prst="rect">
            <a:avLst/>
          </a:prstGeom>
        </p:spPr>
      </p:pic>
      <p:sp>
        <p:nvSpPr>
          <p:cNvPr id="8" name="下箭头 7">
            <a:extLst>
              <a:ext uri="{FF2B5EF4-FFF2-40B4-BE49-F238E27FC236}">
                <a16:creationId xmlns:a16="http://schemas.microsoft.com/office/drawing/2014/main" id="{0BDECA31-5BF2-A94F-A413-2CC1FD8A83B9}"/>
              </a:ext>
            </a:extLst>
          </p:cNvPr>
          <p:cNvSpPr/>
          <p:nvPr/>
        </p:nvSpPr>
        <p:spPr>
          <a:xfrm>
            <a:off x="6124913" y="3866861"/>
            <a:ext cx="550235" cy="2103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365760" y="2797502"/>
            <a:ext cx="3420177" cy="1354217"/>
          </a:xfrm>
          <a:prstGeom prst="rect">
            <a:avLst/>
          </a:prstGeom>
          <a:solidFill>
            <a:schemeClr val="accent3">
              <a:lumMod val="20000"/>
              <a:lumOff val="80000"/>
            </a:schemeClr>
          </a:solidFill>
          <a:ln>
            <a:solidFill>
              <a:srgbClr val="C00000"/>
            </a:solidFill>
          </a:ln>
        </p:spPr>
        <p:txBody>
          <a:bodyPr wrap="square">
            <a:spAutoFit/>
          </a:bodyPr>
          <a:lstStyle/>
          <a:p>
            <a:pPr algn="just"/>
            <a:r>
              <a:rPr kumimoji="1" lang="zh-CN" altLang="en-US" sz="1600" dirty="0">
                <a:solidFill>
                  <a:srgbClr val="C00000"/>
                </a:solidFill>
              </a:rPr>
              <a:t>问题：两个</a:t>
            </a:r>
            <a:r>
              <a:rPr kumimoji="1" lang="en-US" altLang="zh-CN" sz="1600" dirty="0">
                <a:solidFill>
                  <a:srgbClr val="C00000"/>
                </a:solidFill>
              </a:rPr>
              <a:t>posting list</a:t>
            </a:r>
            <a:r>
              <a:rPr kumimoji="1" lang="zh-CN" altLang="en-US" sz="1600" dirty="0">
                <a:solidFill>
                  <a:srgbClr val="C00000"/>
                </a:solidFill>
              </a:rPr>
              <a:t>长度分别为</a:t>
            </a:r>
            <a:r>
              <a:rPr kumimoji="1" lang="en-US" altLang="zh-CN" sz="1600" dirty="0">
                <a:solidFill>
                  <a:srgbClr val="C00000"/>
                </a:solidFill>
              </a:rPr>
              <a:t>M</a:t>
            </a:r>
            <a:r>
              <a:rPr kumimoji="1" lang="zh-CN" altLang="en-US" sz="1600" dirty="0">
                <a:solidFill>
                  <a:srgbClr val="C00000"/>
                </a:solidFill>
              </a:rPr>
              <a:t>和</a:t>
            </a:r>
            <a:r>
              <a:rPr kumimoji="1" lang="en-US" altLang="zh-CN" sz="1600" dirty="0">
                <a:solidFill>
                  <a:srgbClr val="C00000"/>
                </a:solidFill>
              </a:rPr>
              <a:t>N</a:t>
            </a:r>
            <a:r>
              <a:rPr kumimoji="1" lang="zh-CN" altLang="en-US" sz="1600" dirty="0">
                <a:solidFill>
                  <a:srgbClr val="C00000"/>
                </a:solidFill>
              </a:rPr>
              <a:t>，如果</a:t>
            </a:r>
            <a:r>
              <a:rPr kumimoji="1" lang="en-US" altLang="zh-CN" sz="1600" dirty="0">
                <a:solidFill>
                  <a:srgbClr val="C00000"/>
                </a:solidFill>
              </a:rPr>
              <a:t>posting</a:t>
            </a:r>
            <a:r>
              <a:rPr kumimoji="1" lang="zh-CN" altLang="en-US" sz="1600" dirty="0">
                <a:solidFill>
                  <a:srgbClr val="C00000"/>
                </a:solidFill>
              </a:rPr>
              <a:t> </a:t>
            </a:r>
            <a:r>
              <a:rPr kumimoji="1" lang="en-US" altLang="zh-CN" sz="1600" dirty="0">
                <a:solidFill>
                  <a:srgbClr val="C00000"/>
                </a:solidFill>
              </a:rPr>
              <a:t>lists</a:t>
            </a:r>
            <a:r>
              <a:rPr kumimoji="1" lang="zh-CN" altLang="en-US" b="1" dirty="0">
                <a:solidFill>
                  <a:srgbClr val="C00000"/>
                </a:solidFill>
              </a:rPr>
              <a:t>不排序</a:t>
            </a:r>
            <a:r>
              <a:rPr kumimoji="1" lang="zh-CN" altLang="en-US" sz="1600" dirty="0">
                <a:solidFill>
                  <a:srgbClr val="C00000"/>
                </a:solidFill>
              </a:rPr>
              <a:t>，时间复杂度为多少？</a:t>
            </a:r>
            <a:endParaRPr kumimoji="1" lang="en-US" altLang="zh-CN" sz="1600" dirty="0">
              <a:solidFill>
                <a:srgbClr val="C00000"/>
              </a:solidFill>
            </a:endParaRPr>
          </a:p>
          <a:p>
            <a:pPr algn="just"/>
            <a:r>
              <a:rPr kumimoji="1" lang="en-US" altLang="zh-CN" sz="1600" dirty="0">
                <a:solidFill>
                  <a:srgbClr val="C00000"/>
                </a:solidFill>
              </a:rPr>
              <a:t>A</a:t>
            </a:r>
            <a:r>
              <a:rPr kumimoji="1" lang="zh-CN" altLang="en-US" sz="1600" dirty="0">
                <a:solidFill>
                  <a:srgbClr val="C00000"/>
                </a:solidFill>
              </a:rPr>
              <a:t>：</a:t>
            </a:r>
            <a:r>
              <a:rPr kumimoji="1" lang="en-US" altLang="zh-CN" sz="1600" dirty="0">
                <a:solidFill>
                  <a:srgbClr val="C00000"/>
                </a:solidFill>
              </a:rPr>
              <a:t>M</a:t>
            </a:r>
            <a:r>
              <a:rPr kumimoji="1" lang="zh-CN" altLang="en-US" sz="1600" dirty="0">
                <a:solidFill>
                  <a:srgbClr val="C00000"/>
                </a:solidFill>
              </a:rPr>
              <a:t> * </a:t>
            </a:r>
            <a:r>
              <a:rPr kumimoji="1" lang="en-US" altLang="zh-CN" sz="1600" dirty="0">
                <a:solidFill>
                  <a:srgbClr val="C00000"/>
                </a:solidFill>
              </a:rPr>
              <a:t>N</a:t>
            </a:r>
          </a:p>
          <a:p>
            <a:pPr algn="just"/>
            <a:r>
              <a:rPr kumimoji="1" lang="en-US" altLang="zh-CN" sz="1600" dirty="0">
                <a:solidFill>
                  <a:srgbClr val="C00000"/>
                </a:solidFill>
              </a:rPr>
              <a:t>B:</a:t>
            </a:r>
            <a:r>
              <a:rPr kumimoji="1" lang="zh-CN" altLang="en-US" sz="1600" dirty="0">
                <a:solidFill>
                  <a:srgbClr val="C00000"/>
                </a:solidFill>
              </a:rPr>
              <a:t> </a:t>
            </a:r>
            <a:r>
              <a:rPr kumimoji="1" lang="en-US" altLang="zh-CN" sz="1600" dirty="0">
                <a:solidFill>
                  <a:srgbClr val="C00000"/>
                </a:solidFill>
              </a:rPr>
              <a:t>M</a:t>
            </a:r>
            <a:r>
              <a:rPr kumimoji="1" lang="zh-CN" altLang="en-US" sz="1600" dirty="0">
                <a:solidFill>
                  <a:srgbClr val="C00000"/>
                </a:solidFill>
              </a:rPr>
              <a:t> * </a:t>
            </a:r>
            <a:r>
              <a:rPr kumimoji="1" lang="en-US" altLang="zh-CN" sz="1600" dirty="0">
                <a:solidFill>
                  <a:srgbClr val="C00000"/>
                </a:solidFill>
              </a:rPr>
              <a:t>log</a:t>
            </a:r>
            <a:r>
              <a:rPr kumimoji="1" lang="zh-CN" altLang="en-US" sz="1600" dirty="0">
                <a:solidFill>
                  <a:srgbClr val="C00000"/>
                </a:solidFill>
              </a:rPr>
              <a:t> </a:t>
            </a:r>
            <a:r>
              <a:rPr kumimoji="1" lang="en-US" altLang="zh-CN" sz="1600" dirty="0">
                <a:solidFill>
                  <a:srgbClr val="C00000"/>
                </a:solidFill>
              </a:rPr>
              <a:t>N</a:t>
            </a:r>
            <a:endParaRPr kumimoji="1" lang="zh-CN" altLang="en-US" sz="1600" dirty="0">
              <a:solidFill>
                <a:srgbClr val="C00000"/>
              </a:solidFill>
            </a:endParaRPr>
          </a:p>
        </p:txBody>
      </p:sp>
    </p:spTree>
    <p:extLst>
      <p:ext uri="{BB962C8B-B14F-4D97-AF65-F5344CB8AC3E}">
        <p14:creationId xmlns:p14="http://schemas.microsoft.com/office/powerpoint/2010/main" val="3246655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Posting</a:t>
            </a:r>
            <a:r>
              <a:rPr kumimoji="1" lang="zh-CN" altLang="en-US" dirty="0"/>
              <a:t> </a:t>
            </a:r>
            <a:r>
              <a:rPr kumimoji="1" lang="en-US" altLang="zh-CN" dirty="0"/>
              <a:t>Lists</a:t>
            </a:r>
            <a:r>
              <a:rPr kumimoji="1" lang="zh-CN" altLang="en-US" dirty="0"/>
              <a:t>求交算法</a:t>
            </a:r>
            <a:endParaRPr kumimoji="1" lang="en-US" altLang="zh-CN" dirty="0"/>
          </a:p>
        </p:txBody>
      </p:sp>
      <p:pic>
        <p:nvPicPr>
          <p:cNvPr id="4" name="图片 3">
            <a:extLst>
              <a:ext uri="{FF2B5EF4-FFF2-40B4-BE49-F238E27FC236}">
                <a16:creationId xmlns:a16="http://schemas.microsoft.com/office/drawing/2014/main" id="{B352F166-E758-2048-AA72-0CA26E80B24A}"/>
              </a:ext>
            </a:extLst>
          </p:cNvPr>
          <p:cNvPicPr>
            <a:picLocks noChangeAspect="1"/>
          </p:cNvPicPr>
          <p:nvPr/>
        </p:nvPicPr>
        <p:blipFill>
          <a:blip r:embed="rId2"/>
          <a:stretch>
            <a:fillRect/>
          </a:stretch>
        </p:blipFill>
        <p:spPr>
          <a:xfrm>
            <a:off x="2675603" y="1165810"/>
            <a:ext cx="4942559" cy="3829701"/>
          </a:xfrm>
          <a:prstGeom prst="rect">
            <a:avLst/>
          </a:prstGeom>
        </p:spPr>
      </p:pic>
      <p:sp>
        <p:nvSpPr>
          <p:cNvPr id="5" name="椭圆 4">
            <a:extLst>
              <a:ext uri="{FF2B5EF4-FFF2-40B4-BE49-F238E27FC236}">
                <a16:creationId xmlns:a16="http://schemas.microsoft.com/office/drawing/2014/main" id="{6C251717-A348-41A5-8626-7328E8177D77}"/>
              </a:ext>
            </a:extLst>
          </p:cNvPr>
          <p:cNvSpPr/>
          <p:nvPr/>
        </p:nvSpPr>
        <p:spPr>
          <a:xfrm>
            <a:off x="4092232" y="2204149"/>
            <a:ext cx="2504209" cy="35563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45637C8C-EEA1-434B-A87F-926688ACD1EE}"/>
              </a:ext>
            </a:extLst>
          </p:cNvPr>
          <p:cNvSpPr/>
          <p:nvPr/>
        </p:nvSpPr>
        <p:spPr>
          <a:xfrm>
            <a:off x="4615241" y="3554967"/>
            <a:ext cx="3117274" cy="25646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BCDC2735-C1C1-407D-AFB2-4FBF2D0002A9}"/>
              </a:ext>
            </a:extLst>
          </p:cNvPr>
          <p:cNvSpPr/>
          <p:nvPr/>
        </p:nvSpPr>
        <p:spPr>
          <a:xfrm>
            <a:off x="4757250" y="4084904"/>
            <a:ext cx="765464" cy="42744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57200" y="2804160"/>
            <a:ext cx="2106328" cy="1065196"/>
          </a:xfrm>
          <a:prstGeom prst="round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ysClr val="windowText" lastClr="000000"/>
                </a:solidFill>
              </a:rPr>
              <a:t>移动两个游标，比较</a:t>
            </a:r>
            <a:r>
              <a:rPr lang="en-US" altLang="zh-CN" dirty="0">
                <a:solidFill>
                  <a:sysClr val="windowText" lastClr="000000"/>
                </a:solidFill>
              </a:rPr>
              <a:t>doc id</a:t>
            </a:r>
            <a:r>
              <a:rPr lang="zh-CN" altLang="en-US" dirty="0">
                <a:solidFill>
                  <a:sysClr val="windowText" lastClr="000000"/>
                </a:solidFill>
              </a:rPr>
              <a:t>，分</a:t>
            </a:r>
            <a:r>
              <a:rPr lang="en-US" altLang="zh-CN" dirty="0">
                <a:solidFill>
                  <a:sysClr val="windowText" lastClr="000000"/>
                </a:solidFill>
              </a:rPr>
              <a:t>3</a:t>
            </a:r>
            <a:r>
              <a:rPr lang="zh-CN" altLang="en-US" dirty="0">
                <a:solidFill>
                  <a:sysClr val="windowText" lastClr="000000"/>
                </a:solidFill>
              </a:rPr>
              <a:t>种情况处理</a:t>
            </a:r>
          </a:p>
        </p:txBody>
      </p:sp>
    </p:spTree>
    <p:extLst>
      <p:ext uri="{BB962C8B-B14F-4D97-AF65-F5344CB8AC3E}">
        <p14:creationId xmlns:p14="http://schemas.microsoft.com/office/powerpoint/2010/main" val="1040958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000" dirty="0"/>
              <a:t>文本检索与评价：向量夹角余弦相似度、</a:t>
            </a:r>
            <a:r>
              <a:rPr lang="en-US" altLang="zh-CN" sz="2000" dirty="0"/>
              <a:t>BM25</a:t>
            </a:r>
            <a:endParaRPr lang="zh-CN" altLang="en-US" sz="2000" dirty="0"/>
          </a:p>
        </p:txBody>
      </p:sp>
      <p:sp>
        <p:nvSpPr>
          <p:cNvPr id="13" name="Content Placeholder 2"/>
          <p:cNvSpPr>
            <a:spLocks noGrp="1"/>
          </p:cNvSpPr>
          <p:nvPr>
            <p:ph idx="1"/>
          </p:nvPr>
        </p:nvSpPr>
        <p:spPr>
          <a:xfrm>
            <a:off x="457200" y="819150"/>
            <a:ext cx="8229600" cy="3937000"/>
          </a:xfrm>
        </p:spPr>
        <p:txBody>
          <a:bodyPr>
            <a:normAutofit/>
          </a:bodyPr>
          <a:lstStyle/>
          <a:p>
            <a:r>
              <a:rPr lang="zh-CN" altLang="en-US" sz="2100" dirty="0">
                <a:latin typeface="Times New Roman" panose="02020603050405020304" pitchFamily="18" charset="0"/>
                <a:cs typeface="Times New Roman" panose="02020603050405020304" pitchFamily="18" charset="0"/>
              </a:rPr>
              <a:t>信息检索</a:t>
            </a:r>
            <a:r>
              <a:rPr lang="en-US" altLang="zh-CN" sz="2100" dirty="0">
                <a:latin typeface="Times New Roman" panose="02020603050405020304" pitchFamily="18" charset="0"/>
                <a:cs typeface="Times New Roman" panose="02020603050405020304" pitchFamily="18" charset="0"/>
              </a:rPr>
              <a:t>(Information Retrieval, IR)</a:t>
            </a:r>
          </a:p>
          <a:p>
            <a:pPr lvl="1"/>
            <a:r>
              <a:rPr lang="zh-CN" altLang="en-US" sz="1900" dirty="0">
                <a:latin typeface="Times New Roman" panose="02020603050405020304" pitchFamily="18" charset="0"/>
                <a:cs typeface="Times New Roman" panose="02020603050405020304" pitchFamily="18" charset="0"/>
              </a:rPr>
              <a:t>是指从</a:t>
            </a:r>
            <a:r>
              <a:rPr lang="zh-CN" altLang="en-US" sz="1900" b="1" dirty="0">
                <a:latin typeface="Times New Roman" panose="02020603050405020304" pitchFamily="18" charset="0"/>
                <a:cs typeface="Times New Roman" panose="02020603050405020304" pitchFamily="18" charset="0"/>
              </a:rPr>
              <a:t>大规模</a:t>
            </a:r>
            <a:r>
              <a:rPr lang="zh-CN" altLang="en-US" sz="1900" dirty="0">
                <a:latin typeface="Times New Roman" panose="02020603050405020304" pitchFamily="18" charset="0"/>
                <a:cs typeface="Times New Roman" panose="02020603050405020304" pitchFamily="18" charset="0"/>
              </a:rPr>
              <a:t>的</a:t>
            </a:r>
            <a:r>
              <a:rPr lang="zh-CN" altLang="en-US" sz="1900" b="1" dirty="0">
                <a:solidFill>
                  <a:srgbClr val="C00000"/>
                </a:solidFill>
                <a:latin typeface="Times New Roman" panose="02020603050405020304" pitchFamily="18" charset="0"/>
                <a:cs typeface="Times New Roman" panose="02020603050405020304" pitchFamily="18" charset="0"/>
              </a:rPr>
              <a:t>非结构化数据集</a:t>
            </a:r>
            <a:r>
              <a:rPr lang="zh-CN" altLang="en-US" sz="1900" dirty="0">
                <a:solidFill>
                  <a:srgbClr val="C00000"/>
                </a:solidFill>
                <a:latin typeface="Times New Roman" panose="02020603050405020304" pitchFamily="18" charset="0"/>
                <a:cs typeface="Times New Roman" panose="02020603050405020304" pitchFamily="18" charset="0"/>
              </a:rPr>
              <a:t>中</a:t>
            </a:r>
            <a:r>
              <a:rPr lang="en-US" altLang="zh-CN" sz="1900" dirty="0">
                <a:latin typeface="Times New Roman" panose="02020603050405020304" pitchFamily="18" charset="0"/>
                <a:cs typeface="Times New Roman" panose="02020603050405020304" pitchFamily="18" charset="0"/>
              </a:rPr>
              <a:t>(</a:t>
            </a:r>
            <a:r>
              <a:rPr lang="zh-CN" altLang="en-US" sz="1900" dirty="0">
                <a:latin typeface="Times New Roman" panose="02020603050405020304" pitchFamily="18" charset="0"/>
                <a:cs typeface="Times New Roman" panose="02020603050405020304" pitchFamily="18" charset="0"/>
              </a:rPr>
              <a:t>通常指文本文档</a:t>
            </a:r>
            <a:r>
              <a:rPr lang="en-US" altLang="zh-CN" sz="1900" dirty="0">
                <a:latin typeface="Times New Roman" panose="02020603050405020304" pitchFamily="18" charset="0"/>
                <a:cs typeface="Times New Roman" panose="02020603050405020304" pitchFamily="18" charset="0"/>
              </a:rPr>
              <a:t>)</a:t>
            </a:r>
            <a:r>
              <a:rPr lang="zh-CN" altLang="en-US" sz="1900" b="1" dirty="0">
                <a:latin typeface="Times New Roman" panose="02020603050405020304" pitchFamily="18" charset="0"/>
                <a:cs typeface="Times New Roman" panose="02020603050405020304" pitchFamily="18" charset="0"/>
              </a:rPr>
              <a:t>寻找</a:t>
            </a:r>
            <a:r>
              <a:rPr lang="zh-CN" altLang="en-US" sz="1900" dirty="0">
                <a:latin typeface="Times New Roman" panose="02020603050405020304" pitchFamily="18" charset="0"/>
                <a:cs typeface="Times New Roman" panose="02020603050405020304" pitchFamily="18" charset="0"/>
              </a:rPr>
              <a:t>满足用户</a:t>
            </a:r>
            <a:r>
              <a:rPr lang="zh-CN" altLang="en-US" sz="1900" b="1" dirty="0">
                <a:solidFill>
                  <a:srgbClr val="C00000"/>
                </a:solidFill>
                <a:latin typeface="Times New Roman" panose="02020603050405020304" pitchFamily="18" charset="0"/>
                <a:cs typeface="Times New Roman" panose="02020603050405020304" pitchFamily="18" charset="0"/>
              </a:rPr>
              <a:t>信息需求</a:t>
            </a:r>
            <a:r>
              <a:rPr lang="zh-CN" altLang="en-US" sz="1900" dirty="0">
                <a:latin typeface="Times New Roman" panose="02020603050405020304" pitchFamily="18" charset="0"/>
                <a:cs typeface="Times New Roman" panose="02020603050405020304" pitchFamily="18" charset="0"/>
              </a:rPr>
              <a:t>的过程</a:t>
            </a:r>
            <a:endParaRPr lang="en-US" altLang="zh-CN" sz="1900" dirty="0">
              <a:latin typeface="Times New Roman" panose="02020603050405020304" pitchFamily="18" charset="0"/>
              <a:cs typeface="Times New Roman" panose="02020603050405020304" pitchFamily="18" charset="0"/>
            </a:endParaRPr>
          </a:p>
          <a:p>
            <a:r>
              <a:rPr lang="zh-CN" altLang="en-US" sz="2100" dirty="0">
                <a:latin typeface="Times New Roman" panose="02020603050405020304" pitchFamily="18" charset="0"/>
                <a:cs typeface="Times New Roman" panose="02020603050405020304" pitchFamily="18" charset="0"/>
              </a:rPr>
              <a:t>互联网</a:t>
            </a:r>
            <a:r>
              <a:rPr lang="zh-CN" altLang="en-US" sz="2100" dirty="0">
                <a:solidFill>
                  <a:srgbClr val="C00000"/>
                </a:solidFill>
                <a:latin typeface="Times New Roman" panose="02020603050405020304" pitchFamily="18" charset="0"/>
                <a:cs typeface="Times New Roman" panose="02020603050405020304" pitchFamily="18" charset="0"/>
              </a:rPr>
              <a:t>搜索引擎</a:t>
            </a:r>
            <a:r>
              <a:rPr lang="zh-CN" altLang="en-US" sz="2100" dirty="0">
                <a:latin typeface="Times New Roman" panose="02020603050405020304" pitchFamily="18" charset="0"/>
                <a:cs typeface="Times New Roman" panose="02020603050405020304" pitchFamily="18" charset="0"/>
              </a:rPr>
              <a:t>是目前最常见的信息检索系统，但信息检索不局限于互联网搜索</a:t>
            </a:r>
            <a:r>
              <a:rPr lang="en-US" altLang="zh-CN" sz="2100" dirty="0">
                <a:latin typeface="Times New Roman" panose="02020603050405020304" pitchFamily="18" charset="0"/>
                <a:cs typeface="Times New Roman" panose="02020603050405020304" pitchFamily="18" charset="0"/>
              </a:rPr>
              <a:t>:</a:t>
            </a:r>
          </a:p>
          <a:p>
            <a:pPr lvl="1"/>
            <a:r>
              <a:rPr lang="zh-CN" altLang="en-US" dirty="0">
                <a:solidFill>
                  <a:srgbClr val="C00000"/>
                </a:solidFill>
                <a:latin typeface="Times New Roman" panose="02020603050405020304" pitchFamily="18" charset="0"/>
                <a:cs typeface="Times New Roman" panose="02020603050405020304" pitchFamily="18" charset="0"/>
              </a:rPr>
              <a:t>企业</a:t>
            </a:r>
            <a:r>
              <a:rPr lang="zh-CN" altLang="en-US" dirty="0">
                <a:latin typeface="Times New Roman" panose="02020603050405020304" pitchFamily="18" charset="0"/>
                <a:cs typeface="Times New Roman" panose="02020603050405020304" pitchFamily="18" charset="0"/>
              </a:rPr>
              <a:t>搜索</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如</a:t>
            </a:r>
            <a:r>
              <a:rPr lang="en-US" altLang="zh-CN" dirty="0">
                <a:latin typeface="Times New Roman" panose="02020603050405020304" pitchFamily="18" charset="0"/>
                <a:cs typeface="Times New Roman" panose="02020603050405020304" pitchFamily="18" charset="0"/>
              </a:rPr>
              <a:t>SharePoint Search)</a:t>
            </a:r>
          </a:p>
          <a:p>
            <a:pPr lvl="1"/>
            <a:r>
              <a:rPr lang="zh-CN" altLang="en-US" dirty="0">
                <a:latin typeface="Times New Roman" panose="02020603050405020304" pitchFamily="18" charset="0"/>
                <a:cs typeface="Times New Roman" panose="02020603050405020304" pitchFamily="18" charset="0"/>
              </a:rPr>
              <a:t>特定领域文档搜索</a:t>
            </a:r>
            <a:r>
              <a:rPr lang="en-US" altLang="zh-CN" dirty="0">
                <a:latin typeface="Times New Roman" panose="02020603050405020304" pitchFamily="18" charset="0"/>
                <a:cs typeface="Times New Roman" panose="02020603050405020304" pitchFamily="18" charset="0"/>
              </a:rPr>
              <a:t>(</a:t>
            </a:r>
            <a:r>
              <a:rPr lang="en-US" altLang="zh-CN" dirty="0">
                <a:solidFill>
                  <a:srgbClr val="C00000"/>
                </a:solidFill>
                <a:latin typeface="Times New Roman" panose="02020603050405020304" pitchFamily="18" charset="0"/>
                <a:cs typeface="Times New Roman" panose="02020603050405020304" pitchFamily="18" charset="0"/>
              </a:rPr>
              <a:t>Scholar</a:t>
            </a:r>
            <a:r>
              <a:rPr lang="en-US" altLang="zh-CN" dirty="0">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Patent</a:t>
            </a:r>
            <a:r>
              <a:rPr lang="zh-CN" altLang="en-US" dirty="0">
                <a:latin typeface="Times New Roman" panose="02020603050405020304" pitchFamily="18" charset="0"/>
                <a:cs typeface="Times New Roman" panose="02020603050405020304" pitchFamily="18" charset="0"/>
              </a:rPr>
              <a:t>等</a:t>
            </a:r>
            <a:r>
              <a:rPr lang="en-US" altLang="zh-CN" dirty="0">
                <a:latin typeface="Times New Roman" panose="02020603050405020304" pitchFamily="18" charset="0"/>
                <a:cs typeface="Times New Roman" panose="02020603050405020304" pitchFamily="18" charset="0"/>
              </a:rPr>
              <a:t>)</a:t>
            </a:r>
          </a:p>
          <a:p>
            <a:pPr lvl="1"/>
            <a:r>
              <a:rPr lang="zh-CN" altLang="en-US" dirty="0">
                <a:solidFill>
                  <a:srgbClr val="C00000"/>
                </a:solidFill>
                <a:latin typeface="Times New Roman" panose="02020603050405020304" pitchFamily="18" charset="0"/>
                <a:cs typeface="Times New Roman" panose="02020603050405020304" pitchFamily="18" charset="0"/>
              </a:rPr>
              <a:t>桌面</a:t>
            </a:r>
            <a:r>
              <a:rPr lang="zh-CN" altLang="en-US" dirty="0">
                <a:latin typeface="Times New Roman" panose="02020603050405020304" pitchFamily="18" charset="0"/>
                <a:cs typeface="Times New Roman" panose="02020603050405020304" pitchFamily="18" charset="0"/>
              </a:rPr>
              <a:t>搜索</a:t>
            </a:r>
            <a:endParaRPr lang="en-US" altLang="zh-CN" dirty="0">
              <a:latin typeface="Times New Roman" panose="02020603050405020304" pitchFamily="18" charset="0"/>
              <a:cs typeface="Times New Roman" panose="02020603050405020304" pitchFamily="18" charset="0"/>
            </a:endParaRPr>
          </a:p>
          <a:p>
            <a:pPr lvl="1"/>
            <a:r>
              <a:rPr lang="en-US" altLang="zh-CN" dirty="0">
                <a:solidFill>
                  <a:srgbClr val="C00000"/>
                </a:solidFill>
                <a:latin typeface="Times New Roman" panose="02020603050405020304" pitchFamily="18" charset="0"/>
                <a:cs typeface="Times New Roman" panose="02020603050405020304" pitchFamily="18" charset="0"/>
              </a:rPr>
              <a:t>Email</a:t>
            </a:r>
            <a:r>
              <a:rPr lang="zh-CN" altLang="en-US" dirty="0">
                <a:latin typeface="Times New Roman" panose="02020603050405020304" pitchFamily="18" charset="0"/>
                <a:cs typeface="Times New Roman" panose="02020603050405020304" pitchFamily="18" charset="0"/>
              </a:rPr>
              <a:t>搜索</a:t>
            </a:r>
          </a:p>
          <a:p>
            <a:endParaRPr lang="en-US" dirty="0"/>
          </a:p>
        </p:txBody>
      </p:sp>
    </p:spTree>
    <p:extLst>
      <p:ext uri="{BB962C8B-B14F-4D97-AF65-F5344CB8AC3E}">
        <p14:creationId xmlns:p14="http://schemas.microsoft.com/office/powerpoint/2010/main" val="1196612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sz="2000" dirty="0" smtClean="0"/>
              <a:t>pause</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635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fontScale="85000" lnSpcReduction="10000"/>
          </a:bodyPr>
          <a:lstStyle/>
          <a:p>
            <a:r>
              <a:rPr kumimoji="1" lang="zh-CN" altLang="en-US" dirty="0"/>
              <a:t>如果查询词的个数大于</a:t>
            </a:r>
            <a:r>
              <a:rPr kumimoji="1" lang="en-US" altLang="zh-CN" dirty="0"/>
              <a:t>2</a:t>
            </a:r>
            <a:r>
              <a:rPr kumimoji="1" lang="zh-CN" altLang="en-US" dirty="0"/>
              <a:t>怎么办？</a:t>
            </a:r>
            <a:endParaRPr kumimoji="1" lang="en-US" altLang="zh-CN" dirty="0"/>
          </a:p>
          <a:p>
            <a:r>
              <a:rPr kumimoji="1" lang="zh-CN" altLang="en-US" dirty="0"/>
              <a:t>莎士比亚的哪部作品包含单词</a:t>
            </a:r>
            <a:r>
              <a:rPr lang="en" altLang="zh-CN" dirty="0"/>
              <a:t>Brutus </a:t>
            </a:r>
            <a:r>
              <a:rPr lang="zh-CN" altLang="en-US" dirty="0"/>
              <a:t>、</a:t>
            </a:r>
            <a:r>
              <a:rPr lang="en" altLang="zh-CN" dirty="0"/>
              <a:t>Calpurnia </a:t>
            </a:r>
            <a:r>
              <a:rPr lang="zh-CN" altLang="en" dirty="0"/>
              <a:t>和</a:t>
            </a:r>
            <a:r>
              <a:rPr lang="en" altLang="zh-CN" dirty="0"/>
              <a:t> Caesar </a:t>
            </a:r>
            <a:r>
              <a:rPr lang="zh-CN" altLang="en-US" dirty="0"/>
              <a:t>？</a:t>
            </a:r>
            <a:endParaRPr lang="en-US" altLang="zh-CN" dirty="0"/>
          </a:p>
          <a:p>
            <a:r>
              <a:rPr lang="zh-CN" altLang="en-US" dirty="0"/>
              <a:t>简单的处理算法</a:t>
            </a:r>
            <a:endParaRPr lang="en-US" altLang="zh-CN" dirty="0"/>
          </a:p>
          <a:p>
            <a:pPr lvl="1"/>
            <a:r>
              <a:rPr kumimoji="1" lang="zh-CN" altLang="en-US" dirty="0"/>
              <a:t>（</a:t>
            </a:r>
            <a:r>
              <a:rPr kumimoji="1" lang="en-US" altLang="zh-CN" dirty="0"/>
              <a:t>1</a:t>
            </a:r>
            <a:r>
              <a:rPr kumimoji="1" lang="zh-CN" altLang="en-US" dirty="0"/>
              <a:t>）在字典中找到</a:t>
            </a:r>
            <a:r>
              <a:rPr lang="en-US" altLang="zh-CN" dirty="0"/>
              <a:t>Brutus</a:t>
            </a:r>
          </a:p>
          <a:p>
            <a:pPr lvl="1"/>
            <a:r>
              <a:rPr lang="zh-CN" altLang="en-US" dirty="0"/>
              <a:t>读入</a:t>
            </a:r>
            <a:r>
              <a:rPr lang="en-US" altLang="zh-CN" dirty="0"/>
              <a:t>Brutus</a:t>
            </a:r>
            <a:r>
              <a:rPr lang="zh-CN" altLang="en-US" dirty="0"/>
              <a:t>对应的</a:t>
            </a:r>
            <a:r>
              <a:rPr lang="en-US" altLang="zh-CN" dirty="0"/>
              <a:t>postings</a:t>
            </a:r>
            <a:r>
              <a:rPr lang="zh-CN" altLang="en-US" dirty="0"/>
              <a:t> </a:t>
            </a:r>
            <a:r>
              <a:rPr lang="en-US" altLang="zh-CN" dirty="0"/>
              <a:t>list</a:t>
            </a:r>
            <a:r>
              <a:rPr lang="zh-CN" altLang="en-US" dirty="0"/>
              <a:t> </a:t>
            </a:r>
            <a:r>
              <a:rPr lang="en-US" altLang="zh-CN" dirty="0"/>
              <a:t>(</a:t>
            </a:r>
            <a:r>
              <a:rPr lang="zh-CN" altLang="en-US" dirty="0"/>
              <a:t>注意</a:t>
            </a:r>
            <a:r>
              <a:rPr lang="en-US" altLang="zh-CN" dirty="0"/>
              <a:t>posting</a:t>
            </a:r>
            <a:r>
              <a:rPr lang="zh-CN" altLang="en-US" dirty="0"/>
              <a:t> </a:t>
            </a:r>
            <a:r>
              <a:rPr lang="en-US" altLang="zh-CN" dirty="0"/>
              <a:t>list</a:t>
            </a:r>
            <a:r>
              <a:rPr lang="zh-CN" altLang="en-US" dirty="0"/>
              <a:t>存在文件中</a:t>
            </a:r>
            <a:r>
              <a:rPr lang="en-US" altLang="zh-CN" dirty="0"/>
              <a:t>)</a:t>
            </a:r>
          </a:p>
          <a:p>
            <a:pPr lvl="1"/>
            <a:endParaRPr kumimoji="1" lang="en-US" altLang="zh-CN" dirty="0"/>
          </a:p>
          <a:p>
            <a:pPr lvl="1"/>
            <a:r>
              <a:rPr kumimoji="1" lang="zh-CN" altLang="en-US" dirty="0"/>
              <a:t>（</a:t>
            </a:r>
            <a:r>
              <a:rPr kumimoji="1" lang="en-US" altLang="zh-CN" dirty="0"/>
              <a:t>2</a:t>
            </a:r>
            <a:r>
              <a:rPr kumimoji="1" lang="zh-CN" altLang="en-US" dirty="0"/>
              <a:t>）在字典中找到</a:t>
            </a:r>
            <a:r>
              <a:rPr lang="en-US" altLang="zh-CN" dirty="0"/>
              <a:t>Calpurnia</a:t>
            </a:r>
          </a:p>
          <a:p>
            <a:pPr lvl="1"/>
            <a:r>
              <a:rPr lang="zh-CN" altLang="en-US" dirty="0"/>
              <a:t>读入</a:t>
            </a:r>
            <a:r>
              <a:rPr lang="en-US" altLang="zh-CN" dirty="0"/>
              <a:t>Calpurnia</a:t>
            </a:r>
            <a:r>
              <a:rPr lang="zh-CN" altLang="en-US" dirty="0"/>
              <a:t>对应的</a:t>
            </a:r>
            <a:r>
              <a:rPr lang="en-US" altLang="zh-CN" dirty="0"/>
              <a:t>postings</a:t>
            </a:r>
            <a:r>
              <a:rPr lang="zh-CN" altLang="en-US" dirty="0"/>
              <a:t> </a:t>
            </a:r>
            <a:r>
              <a:rPr lang="en-US" altLang="zh-CN" dirty="0"/>
              <a:t>list</a:t>
            </a:r>
          </a:p>
          <a:p>
            <a:pPr lvl="1"/>
            <a:endParaRPr kumimoji="1" lang="en-US" altLang="zh-CN" dirty="0"/>
          </a:p>
          <a:p>
            <a:pPr lvl="1"/>
            <a:r>
              <a:rPr kumimoji="1" lang="zh-CN" altLang="en-US" dirty="0"/>
              <a:t>（</a:t>
            </a:r>
            <a:r>
              <a:rPr kumimoji="1" lang="en-US" altLang="zh-CN" dirty="0"/>
              <a:t>3</a:t>
            </a:r>
            <a:r>
              <a:rPr kumimoji="1" lang="zh-CN" altLang="en-US" dirty="0"/>
              <a:t>）求两个</a:t>
            </a:r>
            <a:r>
              <a:rPr lang="en-US" altLang="zh-CN" dirty="0"/>
              <a:t>postings</a:t>
            </a:r>
            <a:r>
              <a:rPr lang="zh-CN" altLang="en-US" dirty="0"/>
              <a:t> </a:t>
            </a:r>
            <a:r>
              <a:rPr lang="en-US" altLang="zh-CN" dirty="0"/>
              <a:t>lists</a:t>
            </a:r>
            <a:r>
              <a:rPr lang="zh-CN" altLang="en-US" dirty="0"/>
              <a:t>的交集</a:t>
            </a:r>
            <a:r>
              <a:rPr lang="en-US" altLang="zh-CN" dirty="0"/>
              <a:t>answer</a:t>
            </a:r>
          </a:p>
          <a:p>
            <a:pPr lvl="1"/>
            <a:endParaRPr kumimoji="1" lang="en-US" altLang="zh-CN" dirty="0">
              <a:solidFill>
                <a:srgbClr val="00B050"/>
              </a:solidFill>
            </a:endParaRPr>
          </a:p>
          <a:p>
            <a:pPr lvl="1"/>
            <a:r>
              <a:rPr kumimoji="1" lang="zh-CN" altLang="en-US" dirty="0">
                <a:solidFill>
                  <a:srgbClr val="00B050"/>
                </a:solidFill>
              </a:rPr>
              <a:t>（</a:t>
            </a:r>
            <a:r>
              <a:rPr kumimoji="1" lang="en-US" altLang="zh-CN" dirty="0">
                <a:solidFill>
                  <a:srgbClr val="00B050"/>
                </a:solidFill>
              </a:rPr>
              <a:t>4</a:t>
            </a:r>
            <a:r>
              <a:rPr kumimoji="1" lang="zh-CN" altLang="en-US" dirty="0">
                <a:solidFill>
                  <a:srgbClr val="00B050"/>
                </a:solidFill>
              </a:rPr>
              <a:t>）在字典中找到</a:t>
            </a:r>
            <a:r>
              <a:rPr lang="en" altLang="zh-CN" dirty="0">
                <a:solidFill>
                  <a:srgbClr val="00B050"/>
                </a:solidFill>
              </a:rPr>
              <a:t>Caesar</a:t>
            </a:r>
            <a:r>
              <a:rPr lang="zh-CN" altLang="en" dirty="0">
                <a:solidFill>
                  <a:srgbClr val="00B050"/>
                </a:solidFill>
              </a:rPr>
              <a:t>对应</a:t>
            </a:r>
            <a:r>
              <a:rPr lang="zh-CN" altLang="en-US" dirty="0">
                <a:solidFill>
                  <a:srgbClr val="00B050"/>
                </a:solidFill>
              </a:rPr>
              <a:t>的</a:t>
            </a:r>
            <a:r>
              <a:rPr lang="en-US" altLang="zh-CN" dirty="0">
                <a:solidFill>
                  <a:srgbClr val="00B050"/>
                </a:solidFill>
              </a:rPr>
              <a:t>posting</a:t>
            </a:r>
            <a:r>
              <a:rPr lang="zh-CN" altLang="en-US" dirty="0">
                <a:solidFill>
                  <a:srgbClr val="00B050"/>
                </a:solidFill>
              </a:rPr>
              <a:t> </a:t>
            </a:r>
            <a:r>
              <a:rPr lang="en-US" altLang="zh-CN" dirty="0">
                <a:solidFill>
                  <a:srgbClr val="00B050"/>
                </a:solidFill>
              </a:rPr>
              <a:t>list</a:t>
            </a:r>
          </a:p>
          <a:p>
            <a:pPr lvl="1"/>
            <a:r>
              <a:rPr lang="zh-CN" altLang="en-US" dirty="0">
                <a:solidFill>
                  <a:srgbClr val="00B050"/>
                </a:solidFill>
              </a:rPr>
              <a:t>求它</a:t>
            </a:r>
            <a:r>
              <a:rPr lang="zh-CN" altLang="en-US" dirty="0">
                <a:solidFill>
                  <a:srgbClr val="C00000"/>
                </a:solidFill>
              </a:rPr>
              <a:t>和</a:t>
            </a:r>
            <a:r>
              <a:rPr lang="en-US" altLang="zh-CN" dirty="0">
                <a:solidFill>
                  <a:srgbClr val="C00000"/>
                </a:solidFill>
              </a:rPr>
              <a:t>answer</a:t>
            </a:r>
            <a:r>
              <a:rPr lang="zh-CN" altLang="en-US" dirty="0">
                <a:solidFill>
                  <a:srgbClr val="C00000"/>
                </a:solidFill>
              </a:rPr>
              <a:t>的交集</a:t>
            </a:r>
            <a:endParaRPr lang="en-US" altLang="zh-CN" dirty="0">
              <a:solidFill>
                <a:srgbClr val="C00000"/>
              </a:solidFill>
            </a:endParaRPr>
          </a:p>
          <a:p>
            <a:pPr lvl="1"/>
            <a:endParaRPr lang="en-US" altLang="zh-CN" dirty="0">
              <a:solidFill>
                <a:srgbClr val="C00000"/>
              </a:solidFill>
            </a:endParaRPr>
          </a:p>
          <a:p>
            <a:pPr lvl="1"/>
            <a:r>
              <a:rPr lang="zh-CN" altLang="en-US" dirty="0"/>
              <a:t>返回结果</a:t>
            </a:r>
            <a:endParaRPr lang="en-US" altLang="zh-CN" dirty="0"/>
          </a:p>
          <a:p>
            <a:pPr lvl="1"/>
            <a:endParaRPr lang="en-US" altLang="zh-CN" dirty="0"/>
          </a:p>
          <a:p>
            <a:endParaRPr kumimoji="1" lang="zh-CN" altLang="en-US" dirty="0"/>
          </a:p>
          <a:p>
            <a:endParaRPr kumimoji="1" lang="en-US" altLang="zh-CN" dirty="0"/>
          </a:p>
        </p:txBody>
      </p:sp>
      <p:sp>
        <p:nvSpPr>
          <p:cNvPr id="6" name="文本框 5">
            <a:extLst>
              <a:ext uri="{FF2B5EF4-FFF2-40B4-BE49-F238E27FC236}">
                <a16:creationId xmlns:a16="http://schemas.microsoft.com/office/drawing/2014/main" id="{A6C4FCA2-DEDF-844C-94CD-BFB3FA6BA017}"/>
              </a:ext>
            </a:extLst>
          </p:cNvPr>
          <p:cNvSpPr txBox="1"/>
          <p:nvPr/>
        </p:nvSpPr>
        <p:spPr>
          <a:xfrm>
            <a:off x="5271655" y="2556164"/>
            <a:ext cx="3290454" cy="830997"/>
          </a:xfrm>
          <a:prstGeom prst="rect">
            <a:avLst/>
          </a:prstGeom>
          <a:solidFill>
            <a:schemeClr val="accent3">
              <a:lumMod val="20000"/>
              <a:lumOff val="80000"/>
            </a:schemeClr>
          </a:solidFill>
          <a:ln>
            <a:solidFill>
              <a:srgbClr val="C00000"/>
            </a:solidFill>
          </a:ln>
        </p:spPr>
        <p:txBody>
          <a:bodyPr wrap="square" rtlCol="0">
            <a:spAutoFit/>
          </a:bodyPr>
          <a:lstStyle/>
          <a:p>
            <a:pPr algn="just"/>
            <a:r>
              <a:rPr kumimoji="1" lang="zh-CN" altLang="en-US" sz="1600" dirty="0">
                <a:solidFill>
                  <a:srgbClr val="C00000"/>
                </a:solidFill>
              </a:rPr>
              <a:t>提问：这个返回的结果是正确的吗</a:t>
            </a:r>
            <a:r>
              <a:rPr kumimoji="1" lang="en-US" altLang="zh-CN" sz="1600" dirty="0">
                <a:solidFill>
                  <a:srgbClr val="C00000"/>
                </a:solidFill>
              </a:rPr>
              <a:t>?</a:t>
            </a:r>
          </a:p>
          <a:p>
            <a:pPr algn="just"/>
            <a:r>
              <a:rPr kumimoji="1" lang="en-US" altLang="zh-CN" sz="1600" dirty="0">
                <a:solidFill>
                  <a:srgbClr val="C00000"/>
                </a:solidFill>
              </a:rPr>
              <a:t>A</a:t>
            </a:r>
            <a:r>
              <a:rPr kumimoji="1" lang="zh-CN" altLang="en-US" sz="1600" dirty="0">
                <a:solidFill>
                  <a:srgbClr val="C00000"/>
                </a:solidFill>
              </a:rPr>
              <a:t>：正确</a:t>
            </a:r>
            <a:endParaRPr kumimoji="1" lang="en-US" altLang="zh-CN" sz="1600" dirty="0">
              <a:solidFill>
                <a:srgbClr val="C00000"/>
              </a:solidFill>
            </a:endParaRPr>
          </a:p>
          <a:p>
            <a:pPr algn="just"/>
            <a:r>
              <a:rPr kumimoji="1" lang="en-US" altLang="zh-CN" sz="1600" dirty="0">
                <a:solidFill>
                  <a:srgbClr val="C00000"/>
                </a:solidFill>
              </a:rPr>
              <a:t>B</a:t>
            </a:r>
            <a:r>
              <a:rPr kumimoji="1" lang="zh-CN" altLang="en-US" sz="1600" dirty="0">
                <a:solidFill>
                  <a:srgbClr val="C00000"/>
                </a:solidFill>
              </a:rPr>
              <a:t>：不正确</a:t>
            </a:r>
          </a:p>
        </p:txBody>
      </p:sp>
    </p:spTree>
    <p:extLst>
      <p:ext uri="{BB962C8B-B14F-4D97-AF65-F5344CB8AC3E}">
        <p14:creationId xmlns:p14="http://schemas.microsoft.com/office/powerpoint/2010/main" val="3589262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结果虽然正确，但是效率还可以优化</a:t>
            </a:r>
            <a:endParaRPr kumimoji="1" lang="en-US" altLang="zh-CN" dirty="0"/>
          </a:p>
          <a:p>
            <a:r>
              <a:rPr kumimoji="1" lang="zh-CN" altLang="en-US" dirty="0"/>
              <a:t>为什么这么在意效率？</a:t>
            </a:r>
            <a:endParaRPr kumimoji="1" lang="en-US" altLang="zh-CN" dirty="0"/>
          </a:p>
          <a:p>
            <a:pPr lvl="1"/>
            <a:r>
              <a:rPr kumimoji="1" lang="zh-CN" altLang="en-US" dirty="0"/>
              <a:t>记住：此时用户已经提交了查询，</a:t>
            </a:r>
            <a:r>
              <a:rPr kumimoji="1" lang="zh-CN" altLang="en-US" dirty="0">
                <a:solidFill>
                  <a:srgbClr val="C00000"/>
                </a:solidFill>
              </a:rPr>
              <a:t>在线等结果！！！</a:t>
            </a:r>
            <a:endParaRPr kumimoji="1" lang="en-US" altLang="zh-CN" dirty="0">
              <a:solidFill>
                <a:srgbClr val="C00000"/>
              </a:solidFill>
            </a:endParaRPr>
          </a:p>
          <a:p>
            <a:endParaRPr kumimoji="1" lang="en-US" altLang="zh-CN" dirty="0"/>
          </a:p>
        </p:txBody>
      </p:sp>
      <p:pic>
        <p:nvPicPr>
          <p:cNvPr id="4" name="图片 3">
            <a:extLst>
              <a:ext uri="{FF2B5EF4-FFF2-40B4-BE49-F238E27FC236}">
                <a16:creationId xmlns:a16="http://schemas.microsoft.com/office/drawing/2014/main" id="{F703530B-0AFB-9A4A-B0F6-FB5E14E35769}"/>
              </a:ext>
            </a:extLst>
          </p:cNvPr>
          <p:cNvPicPr>
            <a:picLocks noChangeAspect="1"/>
          </p:cNvPicPr>
          <p:nvPr/>
        </p:nvPicPr>
        <p:blipFill>
          <a:blip r:embed="rId2"/>
          <a:stretch>
            <a:fillRect/>
          </a:stretch>
        </p:blipFill>
        <p:spPr>
          <a:xfrm>
            <a:off x="1025236" y="2031286"/>
            <a:ext cx="6726304" cy="1248880"/>
          </a:xfrm>
          <a:prstGeom prst="rect">
            <a:avLst/>
          </a:prstGeom>
        </p:spPr>
      </p:pic>
      <p:sp>
        <p:nvSpPr>
          <p:cNvPr id="5" name="文本框 4">
            <a:extLst>
              <a:ext uri="{FF2B5EF4-FFF2-40B4-BE49-F238E27FC236}">
                <a16:creationId xmlns:a16="http://schemas.microsoft.com/office/drawing/2014/main" id="{B1382F4B-7424-384C-8F4A-0459B931B09C}"/>
              </a:ext>
            </a:extLst>
          </p:cNvPr>
          <p:cNvSpPr txBox="1"/>
          <p:nvPr/>
        </p:nvSpPr>
        <p:spPr>
          <a:xfrm>
            <a:off x="1861721" y="3460697"/>
            <a:ext cx="5262979" cy="1200329"/>
          </a:xfrm>
          <a:prstGeom prst="rect">
            <a:avLst/>
          </a:prstGeom>
          <a:solidFill>
            <a:schemeClr val="accent3">
              <a:lumMod val="20000"/>
              <a:lumOff val="80000"/>
            </a:schemeClr>
          </a:solidFill>
          <a:ln>
            <a:solidFill>
              <a:srgbClr val="C00000"/>
            </a:solidFill>
          </a:ln>
        </p:spPr>
        <p:txBody>
          <a:bodyPr wrap="none" rtlCol="0">
            <a:spAutoFit/>
          </a:bodyPr>
          <a:lstStyle/>
          <a:p>
            <a:r>
              <a:rPr kumimoji="1" lang="zh-CN" altLang="en-US" dirty="0">
                <a:solidFill>
                  <a:srgbClr val="C00000"/>
                </a:solidFill>
              </a:rPr>
              <a:t>提问：应该先处理哪两个单词所对应的文档列表？</a:t>
            </a:r>
            <a:endParaRPr kumimoji="1" lang="en-US" altLang="zh-CN" dirty="0">
              <a:solidFill>
                <a:srgbClr val="C00000"/>
              </a:solidFill>
            </a:endParaRPr>
          </a:p>
          <a:p>
            <a:r>
              <a:rPr kumimoji="1" lang="en-US" altLang="zh-CN" dirty="0">
                <a:solidFill>
                  <a:srgbClr val="C00000"/>
                </a:solidFill>
              </a:rPr>
              <a:t>A</a:t>
            </a:r>
            <a:r>
              <a:rPr kumimoji="1" lang="zh-CN" altLang="en-US" dirty="0">
                <a:solidFill>
                  <a:srgbClr val="C00000"/>
                </a:solidFill>
              </a:rPr>
              <a:t>：</a:t>
            </a:r>
            <a:r>
              <a:rPr kumimoji="1" lang="en-US" altLang="zh-CN" dirty="0">
                <a:solidFill>
                  <a:srgbClr val="C00000"/>
                </a:solidFill>
              </a:rPr>
              <a:t>BRUTUS</a:t>
            </a:r>
            <a:r>
              <a:rPr kumimoji="1" lang="zh-CN" altLang="en-US" dirty="0">
                <a:solidFill>
                  <a:srgbClr val="C00000"/>
                </a:solidFill>
              </a:rPr>
              <a:t>和</a:t>
            </a:r>
            <a:r>
              <a:rPr kumimoji="1" lang="en-US" altLang="zh-CN" dirty="0">
                <a:solidFill>
                  <a:srgbClr val="C00000"/>
                </a:solidFill>
              </a:rPr>
              <a:t>CALPURNIA</a:t>
            </a:r>
          </a:p>
          <a:p>
            <a:r>
              <a:rPr kumimoji="1" lang="en-US" altLang="zh-CN" dirty="0">
                <a:solidFill>
                  <a:srgbClr val="C00000"/>
                </a:solidFill>
              </a:rPr>
              <a:t>B</a:t>
            </a:r>
            <a:r>
              <a:rPr kumimoji="1" lang="zh-CN" altLang="en-US" dirty="0">
                <a:solidFill>
                  <a:srgbClr val="C00000"/>
                </a:solidFill>
              </a:rPr>
              <a:t>：</a:t>
            </a:r>
            <a:r>
              <a:rPr kumimoji="1" lang="en-US" altLang="zh-CN" dirty="0">
                <a:solidFill>
                  <a:srgbClr val="C00000"/>
                </a:solidFill>
              </a:rPr>
              <a:t>BRUTUS</a:t>
            </a:r>
            <a:r>
              <a:rPr kumimoji="1" lang="zh-CN" altLang="en-US" dirty="0">
                <a:solidFill>
                  <a:srgbClr val="C00000"/>
                </a:solidFill>
              </a:rPr>
              <a:t>和</a:t>
            </a:r>
            <a:r>
              <a:rPr kumimoji="1" lang="en-US" altLang="zh-CN" dirty="0">
                <a:solidFill>
                  <a:srgbClr val="C00000"/>
                </a:solidFill>
              </a:rPr>
              <a:t>CAESAR</a:t>
            </a:r>
          </a:p>
          <a:p>
            <a:r>
              <a:rPr kumimoji="1" lang="en-US" altLang="zh-CN" dirty="0">
                <a:solidFill>
                  <a:srgbClr val="C00000"/>
                </a:solidFill>
              </a:rPr>
              <a:t>C</a:t>
            </a:r>
            <a:r>
              <a:rPr kumimoji="1" lang="zh-CN" altLang="en-US" dirty="0">
                <a:solidFill>
                  <a:srgbClr val="C00000"/>
                </a:solidFill>
              </a:rPr>
              <a:t>：</a:t>
            </a:r>
            <a:r>
              <a:rPr kumimoji="1" lang="en-US" altLang="zh-CN" dirty="0">
                <a:solidFill>
                  <a:srgbClr val="C00000"/>
                </a:solidFill>
              </a:rPr>
              <a:t>CALPURNIA</a:t>
            </a:r>
            <a:r>
              <a:rPr kumimoji="1" lang="zh-CN" altLang="en-US" dirty="0">
                <a:solidFill>
                  <a:srgbClr val="C00000"/>
                </a:solidFill>
              </a:rPr>
              <a:t>和</a:t>
            </a:r>
            <a:r>
              <a:rPr kumimoji="1" lang="en-US" altLang="zh-CN" dirty="0">
                <a:solidFill>
                  <a:srgbClr val="C00000"/>
                </a:solidFill>
              </a:rPr>
              <a:t>CAESAR</a:t>
            </a:r>
          </a:p>
        </p:txBody>
      </p:sp>
      <p:sp>
        <p:nvSpPr>
          <p:cNvPr id="6" name="矩形 5">
            <a:extLst>
              <a:ext uri="{FF2B5EF4-FFF2-40B4-BE49-F238E27FC236}">
                <a16:creationId xmlns:a16="http://schemas.microsoft.com/office/drawing/2014/main" id="{BE75A835-5F5C-43D9-815F-56CCB2BA40E5}"/>
              </a:ext>
            </a:extLst>
          </p:cNvPr>
          <p:cNvSpPr/>
          <p:nvPr/>
        </p:nvSpPr>
        <p:spPr>
          <a:xfrm>
            <a:off x="5048935" y="4476360"/>
            <a:ext cx="2954655" cy="369332"/>
          </a:xfrm>
          <a:prstGeom prst="rect">
            <a:avLst/>
          </a:prstGeom>
          <a:solidFill>
            <a:schemeClr val="bg1">
              <a:lumMod val="95000"/>
            </a:schemeClr>
          </a:solidFill>
          <a:ln>
            <a:solidFill>
              <a:schemeClr val="bg1">
                <a:lumMod val="50000"/>
              </a:schemeClr>
            </a:solidFill>
          </a:ln>
        </p:spPr>
        <p:txBody>
          <a:bodyPr wrap="none">
            <a:spAutoFit/>
          </a:bodyPr>
          <a:lstStyle/>
          <a:p>
            <a:r>
              <a:rPr kumimoji="1" lang="zh-CN" altLang="en-US" dirty="0">
                <a:solidFill>
                  <a:srgbClr val="C00000"/>
                </a:solidFill>
              </a:rPr>
              <a:t>提示，把结果列表尽快弄小</a:t>
            </a:r>
            <a:endParaRPr lang="zh-CN" altLang="en-US" dirty="0"/>
          </a:p>
        </p:txBody>
      </p:sp>
    </p:spTree>
    <p:extLst>
      <p:ext uri="{BB962C8B-B14F-4D97-AF65-F5344CB8AC3E}">
        <p14:creationId xmlns:p14="http://schemas.microsoft.com/office/powerpoint/2010/main" val="1310815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优先处理</a:t>
            </a:r>
            <a:r>
              <a:rPr kumimoji="1" lang="zh-CN" altLang="en-US" dirty="0">
                <a:solidFill>
                  <a:srgbClr val="C00000"/>
                </a:solidFill>
              </a:rPr>
              <a:t>”短“的文档列表</a:t>
            </a:r>
            <a:endParaRPr kumimoji="1" lang="en-US" altLang="zh-CN" dirty="0">
              <a:solidFill>
                <a:srgbClr val="C00000"/>
              </a:solidFill>
            </a:endParaRPr>
          </a:p>
          <a:p>
            <a:pPr lvl="1"/>
            <a:r>
              <a:rPr lang="zh-CN" altLang="en" dirty="0"/>
              <a:t>最先处理</a:t>
            </a:r>
            <a:r>
              <a:rPr lang="en" altLang="zh-CN" dirty="0"/>
              <a:t>Caesar, </a:t>
            </a:r>
            <a:r>
              <a:rPr lang="zh-CN" altLang="en" dirty="0"/>
              <a:t>然后</a:t>
            </a:r>
            <a:r>
              <a:rPr lang="en" altLang="zh-CN" dirty="0"/>
              <a:t>Calpurnia, </a:t>
            </a:r>
            <a:r>
              <a:rPr lang="zh-CN" altLang="en" dirty="0"/>
              <a:t>最后</a:t>
            </a:r>
            <a:r>
              <a:rPr lang="en" altLang="zh-CN" dirty="0"/>
              <a:t>Brutus</a:t>
            </a:r>
          </a:p>
          <a:p>
            <a:r>
              <a:rPr lang="zh-CN" altLang="en" dirty="0"/>
              <a:t>原因</a:t>
            </a:r>
            <a:r>
              <a:rPr lang="zh-CN" altLang="en-US" dirty="0"/>
              <a:t>：</a:t>
            </a:r>
            <a:r>
              <a:rPr lang="zh-CN" altLang="en-US" dirty="0">
                <a:solidFill>
                  <a:srgbClr val="C00000"/>
                </a:solidFill>
              </a:rPr>
              <a:t>集合求交只能减少其规模</a:t>
            </a:r>
            <a:endParaRPr lang="en" altLang="zh-CN" dirty="0">
              <a:solidFill>
                <a:srgbClr val="C00000"/>
              </a:solidFill>
            </a:endParaRPr>
          </a:p>
          <a:p>
            <a:endParaRPr kumimoji="1" lang="en-US" altLang="zh-CN" dirty="0"/>
          </a:p>
        </p:txBody>
      </p:sp>
      <p:pic>
        <p:nvPicPr>
          <p:cNvPr id="4" name="图片 3">
            <a:extLst>
              <a:ext uri="{FF2B5EF4-FFF2-40B4-BE49-F238E27FC236}">
                <a16:creationId xmlns:a16="http://schemas.microsoft.com/office/drawing/2014/main" id="{20D148DA-7E6E-2846-93E2-6019F6FEFFDB}"/>
              </a:ext>
            </a:extLst>
          </p:cNvPr>
          <p:cNvPicPr>
            <a:picLocks noChangeAspect="1"/>
          </p:cNvPicPr>
          <p:nvPr/>
        </p:nvPicPr>
        <p:blipFill>
          <a:blip r:embed="rId2"/>
          <a:stretch>
            <a:fillRect/>
          </a:stretch>
        </p:blipFill>
        <p:spPr>
          <a:xfrm>
            <a:off x="1403593" y="2095500"/>
            <a:ext cx="6770473" cy="2660650"/>
          </a:xfrm>
          <a:prstGeom prst="rect">
            <a:avLst/>
          </a:prstGeom>
        </p:spPr>
      </p:pic>
      <p:sp>
        <p:nvSpPr>
          <p:cNvPr id="5" name="椭圆 4">
            <a:extLst>
              <a:ext uri="{FF2B5EF4-FFF2-40B4-BE49-F238E27FC236}">
                <a16:creationId xmlns:a16="http://schemas.microsoft.com/office/drawing/2014/main" id="{8A1BF137-6D75-409A-AA6E-E76C82E6E004}"/>
              </a:ext>
            </a:extLst>
          </p:cNvPr>
          <p:cNvSpPr/>
          <p:nvPr/>
        </p:nvSpPr>
        <p:spPr>
          <a:xfrm>
            <a:off x="2951018" y="2511136"/>
            <a:ext cx="3813464" cy="4052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68239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关于倒排表的其它话题</a:t>
            </a:r>
            <a:endParaRPr kumimoji="1" lang="en-US" altLang="zh-CN" dirty="0"/>
          </a:p>
          <a:p>
            <a:r>
              <a:rPr kumimoji="1" lang="zh-CN" altLang="en-US" dirty="0">
                <a:solidFill>
                  <a:srgbClr val="C00000"/>
                </a:solidFill>
              </a:rPr>
              <a:t>更快</a:t>
            </a:r>
            <a:r>
              <a:rPr kumimoji="1" lang="zh-CN" altLang="en-US" dirty="0"/>
              <a:t>的查询速度</a:t>
            </a:r>
            <a:r>
              <a:rPr kumimoji="1" lang="en-US" altLang="zh-CN" dirty="0"/>
              <a:t>(</a:t>
            </a:r>
            <a:r>
              <a:rPr kumimoji="1" lang="zh-CN" altLang="en-US" dirty="0"/>
              <a:t>如：</a:t>
            </a:r>
            <a:r>
              <a:rPr kumimoji="1" lang="zh-CN" altLang="en-US" dirty="0">
                <a:solidFill>
                  <a:srgbClr val="C00000"/>
                </a:solidFill>
              </a:rPr>
              <a:t>跳跃表</a:t>
            </a:r>
            <a:r>
              <a:rPr kumimoji="1" lang="en-US" altLang="zh-CN" dirty="0"/>
              <a:t>)</a:t>
            </a:r>
          </a:p>
          <a:p>
            <a:pPr lvl="1"/>
            <a:r>
              <a:rPr kumimoji="1" lang="zh-CN" altLang="en-US" dirty="0"/>
              <a:t>上述的文档列表都是一个单链表</a:t>
            </a:r>
            <a:endParaRPr kumimoji="1" lang="en-US" altLang="zh-CN" dirty="0"/>
          </a:p>
          <a:p>
            <a:pPr lvl="1"/>
            <a:r>
              <a:rPr kumimoji="1" lang="zh-CN" altLang="en-US" dirty="0"/>
              <a:t>加入跳跃指针，</a:t>
            </a:r>
            <a:r>
              <a:rPr kumimoji="1" lang="zh-CN" altLang="en-US" dirty="0">
                <a:solidFill>
                  <a:srgbClr val="C00000"/>
                </a:solidFill>
              </a:rPr>
              <a:t>加快集合求交的速度</a:t>
            </a:r>
            <a:endParaRPr kumimoji="1" lang="en-US" altLang="zh-CN" dirty="0">
              <a:solidFill>
                <a:srgbClr val="C00000"/>
              </a:solidFill>
            </a:endParaRPr>
          </a:p>
          <a:p>
            <a:pPr lvl="1"/>
            <a:r>
              <a:rPr kumimoji="1" lang="zh-CN" altLang="en-US" dirty="0"/>
              <a:t>以空间换时间</a:t>
            </a:r>
            <a:endParaRPr kumimoji="1" lang="en-US" altLang="zh-CN" dirty="0"/>
          </a:p>
          <a:p>
            <a:endParaRPr kumimoji="1" lang="en-US" altLang="zh-CN" dirty="0"/>
          </a:p>
        </p:txBody>
      </p:sp>
      <p:pic>
        <p:nvPicPr>
          <p:cNvPr id="4" name="图片 3">
            <a:extLst>
              <a:ext uri="{FF2B5EF4-FFF2-40B4-BE49-F238E27FC236}">
                <a16:creationId xmlns:a16="http://schemas.microsoft.com/office/drawing/2014/main" id="{DDD6795C-00A2-E04D-8F65-049AF1E01875}"/>
              </a:ext>
            </a:extLst>
          </p:cNvPr>
          <p:cNvPicPr>
            <a:picLocks noChangeAspect="1"/>
          </p:cNvPicPr>
          <p:nvPr/>
        </p:nvPicPr>
        <p:blipFill>
          <a:blip r:embed="rId2"/>
          <a:stretch>
            <a:fillRect/>
          </a:stretch>
        </p:blipFill>
        <p:spPr>
          <a:xfrm>
            <a:off x="751608" y="2555115"/>
            <a:ext cx="4523275" cy="2277235"/>
          </a:xfrm>
          <a:prstGeom prst="rect">
            <a:avLst/>
          </a:prstGeom>
        </p:spPr>
      </p:pic>
      <p:cxnSp>
        <p:nvCxnSpPr>
          <p:cNvPr id="5" name="直线箭头连接符 5">
            <a:extLst>
              <a:ext uri="{FF2B5EF4-FFF2-40B4-BE49-F238E27FC236}">
                <a16:creationId xmlns:a16="http://schemas.microsoft.com/office/drawing/2014/main" id="{C9DFFEF4-4BB7-5441-A23B-897E04F2E84C}"/>
              </a:ext>
            </a:extLst>
          </p:cNvPr>
          <p:cNvCxnSpPr>
            <a:cxnSpLocks/>
            <a:stCxn id="6" idx="1"/>
          </p:cNvCxnSpPr>
          <p:nvPr/>
        </p:nvCxnSpPr>
        <p:spPr>
          <a:xfrm flipH="1">
            <a:off x="4509655" y="1321635"/>
            <a:ext cx="1918146" cy="1279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ECAEABE-FADC-934E-8EAB-F70CA0676A2F}"/>
              </a:ext>
            </a:extLst>
          </p:cNvPr>
          <p:cNvSpPr txBox="1"/>
          <p:nvPr/>
        </p:nvSpPr>
        <p:spPr>
          <a:xfrm>
            <a:off x="6427801" y="998469"/>
            <a:ext cx="2168298" cy="646331"/>
          </a:xfrm>
          <a:prstGeom prst="rect">
            <a:avLst/>
          </a:prstGeom>
          <a:noFill/>
        </p:spPr>
        <p:txBody>
          <a:bodyPr wrap="square" rtlCol="0">
            <a:spAutoFit/>
          </a:bodyPr>
          <a:lstStyle/>
          <a:p>
            <a:r>
              <a:rPr kumimoji="1" lang="zh-CN" altLang="en-US" dirty="0">
                <a:solidFill>
                  <a:srgbClr val="C00000"/>
                </a:solidFill>
              </a:rPr>
              <a:t>跳跃指针所指的文档</a:t>
            </a:r>
            <a:r>
              <a:rPr kumimoji="1" lang="en-US" altLang="zh-CN" dirty="0">
                <a:solidFill>
                  <a:srgbClr val="C00000"/>
                </a:solidFill>
              </a:rPr>
              <a:t>ID</a:t>
            </a:r>
            <a:endParaRPr kumimoji="1" lang="zh-CN" altLang="en-US" dirty="0">
              <a:solidFill>
                <a:srgbClr val="C00000"/>
              </a:solidFill>
            </a:endParaRPr>
          </a:p>
        </p:txBody>
      </p:sp>
      <p:sp>
        <p:nvSpPr>
          <p:cNvPr id="9" name="矩形 8">
            <a:extLst>
              <a:ext uri="{FF2B5EF4-FFF2-40B4-BE49-F238E27FC236}">
                <a16:creationId xmlns:a16="http://schemas.microsoft.com/office/drawing/2014/main" id="{9E09D059-34BF-4A81-9908-464726DC28D0}"/>
              </a:ext>
            </a:extLst>
          </p:cNvPr>
          <p:cNvSpPr/>
          <p:nvPr/>
        </p:nvSpPr>
        <p:spPr>
          <a:xfrm>
            <a:off x="6378969" y="2290062"/>
            <a:ext cx="957012" cy="1200329"/>
          </a:xfrm>
          <a:prstGeom prst="rect">
            <a:avLst/>
          </a:prstGeom>
          <a:solidFill>
            <a:schemeClr val="bg1">
              <a:lumMod val="95000"/>
            </a:schemeClr>
          </a:solidFill>
          <a:ln>
            <a:solidFill>
              <a:srgbClr val="C00000"/>
            </a:solidFill>
          </a:ln>
        </p:spPr>
        <p:txBody>
          <a:bodyPr wrap="square">
            <a:spAutoFit/>
          </a:bodyPr>
          <a:lstStyle/>
          <a:p>
            <a:r>
              <a:rPr lang="en-US" altLang="zh-CN" dirty="0"/>
              <a:t>[2,16)</a:t>
            </a:r>
          </a:p>
          <a:p>
            <a:r>
              <a:rPr lang="en-US" altLang="zh-CN" dirty="0"/>
              <a:t>[16,28)</a:t>
            </a:r>
          </a:p>
          <a:p>
            <a:r>
              <a:rPr lang="en-US" altLang="zh-CN" dirty="0"/>
              <a:t>[28,72)</a:t>
            </a:r>
          </a:p>
          <a:p>
            <a:r>
              <a:rPr lang="en-US" altLang="zh-CN" dirty="0"/>
              <a:t>……</a:t>
            </a:r>
          </a:p>
        </p:txBody>
      </p:sp>
      <p:sp>
        <p:nvSpPr>
          <p:cNvPr id="10" name="矩形 9">
            <a:extLst>
              <a:ext uri="{FF2B5EF4-FFF2-40B4-BE49-F238E27FC236}">
                <a16:creationId xmlns:a16="http://schemas.microsoft.com/office/drawing/2014/main" id="{18620A95-10EF-413B-9726-69BE3AB407D9}"/>
              </a:ext>
            </a:extLst>
          </p:cNvPr>
          <p:cNvSpPr/>
          <p:nvPr/>
        </p:nvSpPr>
        <p:spPr>
          <a:xfrm>
            <a:off x="6378969" y="3520243"/>
            <a:ext cx="957012" cy="1200329"/>
          </a:xfrm>
          <a:prstGeom prst="rect">
            <a:avLst/>
          </a:prstGeom>
          <a:solidFill>
            <a:schemeClr val="bg1">
              <a:lumMod val="95000"/>
            </a:schemeClr>
          </a:solidFill>
          <a:ln>
            <a:solidFill>
              <a:srgbClr val="C00000"/>
            </a:solidFill>
          </a:ln>
        </p:spPr>
        <p:txBody>
          <a:bodyPr wrap="square">
            <a:spAutoFit/>
          </a:bodyPr>
          <a:lstStyle/>
          <a:p>
            <a:r>
              <a:rPr lang="en-US" altLang="zh-CN" dirty="0"/>
              <a:t>[1,5)</a:t>
            </a:r>
          </a:p>
          <a:p>
            <a:r>
              <a:rPr lang="en-US" altLang="zh-CN" dirty="0"/>
              <a:t>[5,51)</a:t>
            </a:r>
          </a:p>
          <a:p>
            <a:r>
              <a:rPr lang="en-US" altLang="zh-CN" dirty="0"/>
              <a:t>[51,98)</a:t>
            </a:r>
          </a:p>
          <a:p>
            <a:r>
              <a:rPr lang="en-US" altLang="zh-CN" dirty="0"/>
              <a:t>……</a:t>
            </a:r>
            <a:endParaRPr lang="zh-CN" altLang="en-US" dirty="0"/>
          </a:p>
        </p:txBody>
      </p:sp>
      <p:sp>
        <p:nvSpPr>
          <p:cNvPr id="11" name="矩形 10">
            <a:extLst>
              <a:ext uri="{FF2B5EF4-FFF2-40B4-BE49-F238E27FC236}">
                <a16:creationId xmlns:a16="http://schemas.microsoft.com/office/drawing/2014/main" id="{D0C265C7-3D18-4C84-BE47-06114CC3100A}"/>
              </a:ext>
            </a:extLst>
          </p:cNvPr>
          <p:cNvSpPr/>
          <p:nvPr/>
        </p:nvSpPr>
        <p:spPr>
          <a:xfrm>
            <a:off x="7511950" y="3150911"/>
            <a:ext cx="1517749" cy="923330"/>
          </a:xfrm>
          <a:prstGeom prst="rect">
            <a:avLst/>
          </a:prstGeom>
          <a:solidFill>
            <a:schemeClr val="accent3">
              <a:lumMod val="20000"/>
              <a:lumOff val="80000"/>
            </a:schemeClr>
          </a:solidFill>
          <a:ln>
            <a:solidFill>
              <a:srgbClr val="C00000"/>
            </a:solidFill>
          </a:ln>
        </p:spPr>
        <p:txBody>
          <a:bodyPr wrap="square">
            <a:spAutoFit/>
          </a:bodyPr>
          <a:lstStyle/>
          <a:p>
            <a:pPr algn="just"/>
            <a:r>
              <a:rPr kumimoji="1" lang="zh-CN" altLang="en-US" dirty="0">
                <a:solidFill>
                  <a:srgbClr val="C00000"/>
                </a:solidFill>
              </a:rPr>
              <a:t>看看边界，有没有相交的可能</a:t>
            </a:r>
            <a:endParaRPr lang="zh-CN" altLang="en-US" dirty="0"/>
          </a:p>
        </p:txBody>
      </p:sp>
      <p:sp>
        <p:nvSpPr>
          <p:cNvPr id="7" name="左大括号 6">
            <a:extLst>
              <a:ext uri="{FF2B5EF4-FFF2-40B4-BE49-F238E27FC236}">
                <a16:creationId xmlns:a16="http://schemas.microsoft.com/office/drawing/2014/main" id="{558EA1F5-FD19-4E33-A9B7-D87ABC3F6E3C}"/>
              </a:ext>
            </a:extLst>
          </p:cNvPr>
          <p:cNvSpPr/>
          <p:nvPr/>
        </p:nvSpPr>
        <p:spPr>
          <a:xfrm rot="16200000">
            <a:off x="2121047" y="3352645"/>
            <a:ext cx="286363" cy="68217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左大括号 11">
            <a:extLst>
              <a:ext uri="{FF2B5EF4-FFF2-40B4-BE49-F238E27FC236}">
                <a16:creationId xmlns:a16="http://schemas.microsoft.com/office/drawing/2014/main" id="{6FE0EB87-DE6A-477A-8137-3744850D8DF6}"/>
              </a:ext>
            </a:extLst>
          </p:cNvPr>
          <p:cNvSpPr/>
          <p:nvPr/>
        </p:nvSpPr>
        <p:spPr>
          <a:xfrm rot="16200000">
            <a:off x="3188096" y="3262177"/>
            <a:ext cx="286363" cy="86310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左大括号 12">
            <a:extLst>
              <a:ext uri="{FF2B5EF4-FFF2-40B4-BE49-F238E27FC236}">
                <a16:creationId xmlns:a16="http://schemas.microsoft.com/office/drawing/2014/main" id="{A74F5A2E-F6DC-43F9-9232-7AB43FB3C3BA}"/>
              </a:ext>
            </a:extLst>
          </p:cNvPr>
          <p:cNvSpPr/>
          <p:nvPr/>
        </p:nvSpPr>
        <p:spPr>
          <a:xfrm rot="16200000">
            <a:off x="4415798" y="3247118"/>
            <a:ext cx="286363" cy="86310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左大括号 15">
            <a:extLst>
              <a:ext uri="{FF2B5EF4-FFF2-40B4-BE49-F238E27FC236}">
                <a16:creationId xmlns:a16="http://schemas.microsoft.com/office/drawing/2014/main" id="{A9DCC105-9E31-40D7-AF3D-2912780647A8}"/>
              </a:ext>
            </a:extLst>
          </p:cNvPr>
          <p:cNvSpPr/>
          <p:nvPr/>
        </p:nvSpPr>
        <p:spPr>
          <a:xfrm rot="16200000">
            <a:off x="2121048" y="4529362"/>
            <a:ext cx="286363" cy="682174"/>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左大括号 16">
            <a:extLst>
              <a:ext uri="{FF2B5EF4-FFF2-40B4-BE49-F238E27FC236}">
                <a16:creationId xmlns:a16="http://schemas.microsoft.com/office/drawing/2014/main" id="{59162650-25EC-4241-ADC4-895265406557}"/>
              </a:ext>
            </a:extLst>
          </p:cNvPr>
          <p:cNvSpPr/>
          <p:nvPr/>
        </p:nvSpPr>
        <p:spPr>
          <a:xfrm rot="16200000">
            <a:off x="3068106" y="4551896"/>
            <a:ext cx="286363" cy="682174"/>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左大括号 17">
            <a:extLst>
              <a:ext uri="{FF2B5EF4-FFF2-40B4-BE49-F238E27FC236}">
                <a16:creationId xmlns:a16="http://schemas.microsoft.com/office/drawing/2014/main" id="{6D03C0DB-723E-4E79-8CC7-6B523819BF3C}"/>
              </a:ext>
            </a:extLst>
          </p:cNvPr>
          <p:cNvSpPr/>
          <p:nvPr/>
        </p:nvSpPr>
        <p:spPr>
          <a:xfrm rot="16200000">
            <a:off x="4168094" y="4563544"/>
            <a:ext cx="286363" cy="682174"/>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738663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关于倒排表的其它话题</a:t>
            </a:r>
            <a:endParaRPr kumimoji="1" lang="en-US" altLang="zh-CN" dirty="0"/>
          </a:p>
          <a:p>
            <a:r>
              <a:rPr kumimoji="1" lang="zh-CN" altLang="en-US" dirty="0">
                <a:solidFill>
                  <a:srgbClr val="C00000"/>
                </a:solidFill>
              </a:rPr>
              <a:t>更强</a:t>
            </a:r>
            <a:r>
              <a:rPr kumimoji="1" lang="zh-CN" altLang="en-US" dirty="0"/>
              <a:t>的功能</a:t>
            </a:r>
            <a:r>
              <a:rPr kumimoji="1" lang="en-US" altLang="zh-CN" dirty="0"/>
              <a:t>(</a:t>
            </a:r>
            <a:r>
              <a:rPr kumimoji="1" lang="zh-CN" altLang="en-US" dirty="0"/>
              <a:t>如：记录单词</a:t>
            </a:r>
            <a:r>
              <a:rPr kumimoji="1" lang="zh-CN" altLang="en-US" dirty="0">
                <a:solidFill>
                  <a:srgbClr val="C00000"/>
                </a:solidFill>
              </a:rPr>
              <a:t>出现的位置</a:t>
            </a:r>
            <a:r>
              <a:rPr kumimoji="1" lang="en-US" altLang="zh-CN" dirty="0">
                <a:solidFill>
                  <a:srgbClr val="C00000"/>
                </a:solidFill>
              </a:rPr>
              <a:t>)</a:t>
            </a:r>
          </a:p>
          <a:p>
            <a:pPr lvl="1"/>
            <a:r>
              <a:rPr kumimoji="1" lang="zh-CN" altLang="en-US" dirty="0"/>
              <a:t>回答带词组查询：哪些文档中出现了字符串 “</a:t>
            </a:r>
            <a:r>
              <a:rPr kumimoji="1" lang="en-US" altLang="zh-CN" dirty="0"/>
              <a:t>to</a:t>
            </a:r>
            <a:r>
              <a:rPr kumimoji="1" lang="zh-CN" altLang="en-US" dirty="0"/>
              <a:t> </a:t>
            </a:r>
            <a:r>
              <a:rPr kumimoji="1" lang="en-US" altLang="zh-CN" dirty="0"/>
              <a:t>be</a:t>
            </a:r>
            <a:r>
              <a:rPr kumimoji="1" lang="zh-CN" altLang="en-US" dirty="0"/>
              <a:t> </a:t>
            </a:r>
            <a:r>
              <a:rPr kumimoji="1" lang="en-US" altLang="zh-CN" dirty="0"/>
              <a:t>or</a:t>
            </a:r>
            <a:r>
              <a:rPr kumimoji="1" lang="zh-CN" altLang="en-US" dirty="0"/>
              <a:t> </a:t>
            </a:r>
            <a:r>
              <a:rPr kumimoji="1" lang="en-US" altLang="zh-CN" dirty="0"/>
              <a:t>not</a:t>
            </a:r>
            <a:r>
              <a:rPr kumimoji="1" lang="zh-CN" altLang="en-US" dirty="0"/>
              <a:t> </a:t>
            </a:r>
            <a:r>
              <a:rPr kumimoji="1" lang="en-US" altLang="zh-CN" dirty="0"/>
              <a:t>to</a:t>
            </a:r>
            <a:r>
              <a:rPr kumimoji="1" lang="zh-CN" altLang="en-US" dirty="0"/>
              <a:t> </a:t>
            </a:r>
            <a:r>
              <a:rPr kumimoji="1" lang="en-US" altLang="zh-CN" dirty="0"/>
              <a:t>be</a:t>
            </a:r>
            <a:r>
              <a:rPr kumimoji="1" lang="zh-CN" altLang="en-US" dirty="0"/>
              <a:t>”？</a:t>
            </a:r>
          </a:p>
          <a:p>
            <a:endParaRPr kumimoji="1" lang="en-US" altLang="zh-CN" dirty="0"/>
          </a:p>
        </p:txBody>
      </p:sp>
      <p:pic>
        <p:nvPicPr>
          <p:cNvPr id="4" name="图片 3">
            <a:extLst>
              <a:ext uri="{FF2B5EF4-FFF2-40B4-BE49-F238E27FC236}">
                <a16:creationId xmlns:a16="http://schemas.microsoft.com/office/drawing/2014/main" id="{9056C8A2-E9F3-8247-A883-A26913D73116}"/>
              </a:ext>
            </a:extLst>
          </p:cNvPr>
          <p:cNvPicPr>
            <a:picLocks noChangeAspect="1"/>
          </p:cNvPicPr>
          <p:nvPr/>
        </p:nvPicPr>
        <p:blipFill>
          <a:blip r:embed="rId2"/>
          <a:stretch>
            <a:fillRect/>
          </a:stretch>
        </p:blipFill>
        <p:spPr>
          <a:xfrm>
            <a:off x="1316506" y="1924141"/>
            <a:ext cx="5763803" cy="3074464"/>
          </a:xfrm>
          <a:prstGeom prst="rect">
            <a:avLst/>
          </a:prstGeom>
        </p:spPr>
      </p:pic>
      <p:cxnSp>
        <p:nvCxnSpPr>
          <p:cNvPr id="5" name="直线箭头连接符 5">
            <a:extLst>
              <a:ext uri="{FF2B5EF4-FFF2-40B4-BE49-F238E27FC236}">
                <a16:creationId xmlns:a16="http://schemas.microsoft.com/office/drawing/2014/main" id="{85EE58E6-C6BD-B745-A2B5-C4CC49F7D5F9}"/>
              </a:ext>
            </a:extLst>
          </p:cNvPr>
          <p:cNvCxnSpPr/>
          <p:nvPr/>
        </p:nvCxnSpPr>
        <p:spPr>
          <a:xfrm flipV="1">
            <a:off x="1429522" y="2419292"/>
            <a:ext cx="493160" cy="256854"/>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D42D2364-1856-1D43-9F82-2F4C48EC9DC4}"/>
              </a:ext>
            </a:extLst>
          </p:cNvPr>
          <p:cNvSpPr txBox="1"/>
          <p:nvPr/>
        </p:nvSpPr>
        <p:spPr>
          <a:xfrm>
            <a:off x="949661" y="2605780"/>
            <a:ext cx="846707" cy="369332"/>
          </a:xfrm>
          <a:prstGeom prst="rect">
            <a:avLst/>
          </a:prstGeom>
          <a:noFill/>
        </p:spPr>
        <p:txBody>
          <a:bodyPr wrap="none" rtlCol="0">
            <a:spAutoFit/>
          </a:bodyPr>
          <a:lstStyle/>
          <a:p>
            <a:r>
              <a:rPr kumimoji="1" lang="zh-CN" altLang="en-US" dirty="0">
                <a:solidFill>
                  <a:srgbClr val="C00000"/>
                </a:solidFill>
              </a:rPr>
              <a:t>文档</a:t>
            </a:r>
            <a:r>
              <a:rPr kumimoji="1" lang="en-US" altLang="zh-CN" dirty="0">
                <a:solidFill>
                  <a:srgbClr val="C00000"/>
                </a:solidFill>
              </a:rPr>
              <a:t>ID</a:t>
            </a:r>
            <a:endParaRPr kumimoji="1" lang="zh-CN" altLang="en-US" dirty="0">
              <a:solidFill>
                <a:srgbClr val="C00000"/>
              </a:solidFill>
            </a:endParaRPr>
          </a:p>
        </p:txBody>
      </p:sp>
      <p:sp>
        <p:nvSpPr>
          <p:cNvPr id="7" name="文本框 6">
            <a:extLst>
              <a:ext uri="{FF2B5EF4-FFF2-40B4-BE49-F238E27FC236}">
                <a16:creationId xmlns:a16="http://schemas.microsoft.com/office/drawing/2014/main" id="{E44FE564-D689-E74C-B3CF-83490116EE43}"/>
              </a:ext>
            </a:extLst>
          </p:cNvPr>
          <p:cNvSpPr txBox="1"/>
          <p:nvPr/>
        </p:nvSpPr>
        <p:spPr>
          <a:xfrm>
            <a:off x="4934321" y="2236448"/>
            <a:ext cx="4050211" cy="353943"/>
          </a:xfrm>
          <a:prstGeom prst="rect">
            <a:avLst/>
          </a:prstGeom>
          <a:noFill/>
        </p:spPr>
        <p:txBody>
          <a:bodyPr wrap="none" rtlCol="0">
            <a:spAutoFit/>
          </a:bodyPr>
          <a:lstStyle/>
          <a:p>
            <a:r>
              <a:rPr kumimoji="1" lang="zh-CN" altLang="en-US" sz="1700" dirty="0">
                <a:solidFill>
                  <a:srgbClr val="C00000"/>
                </a:solidFill>
                <a:latin typeface="微软雅黑" panose="020B0503020204020204" pitchFamily="34" charset="-122"/>
                <a:ea typeface="微软雅黑" panose="020B0503020204020204" pitchFamily="34" charset="-122"/>
              </a:rPr>
              <a:t>在</a:t>
            </a:r>
            <a:r>
              <a:rPr kumimoji="1" lang="en-US" altLang="zh-CN" sz="1700" dirty="0">
                <a:solidFill>
                  <a:srgbClr val="C00000"/>
                </a:solidFill>
                <a:latin typeface="微软雅黑" panose="020B0503020204020204" pitchFamily="34" charset="-122"/>
                <a:ea typeface="微软雅黑" panose="020B0503020204020204" pitchFamily="34" charset="-122"/>
              </a:rPr>
              <a:t>ID=1</a:t>
            </a:r>
            <a:r>
              <a:rPr kumimoji="1" lang="zh-CN" altLang="en-US" sz="1700" dirty="0">
                <a:solidFill>
                  <a:srgbClr val="C00000"/>
                </a:solidFill>
                <a:latin typeface="微软雅黑" panose="020B0503020204020204" pitchFamily="34" charset="-122"/>
                <a:ea typeface="微软雅黑" panose="020B0503020204020204" pitchFamily="34" charset="-122"/>
              </a:rPr>
              <a:t>的文档中，</a:t>
            </a:r>
            <a:r>
              <a:rPr kumimoji="1" lang="en-US" altLang="zh-CN" sz="1700" dirty="0">
                <a:solidFill>
                  <a:srgbClr val="C00000"/>
                </a:solidFill>
                <a:latin typeface="微软雅黑" panose="020B0503020204020204" pitchFamily="34" charset="-122"/>
                <a:ea typeface="微软雅黑" panose="020B0503020204020204" pitchFamily="34" charset="-122"/>
              </a:rPr>
              <a:t>TO</a:t>
            </a:r>
            <a:r>
              <a:rPr kumimoji="1" lang="zh-CN" altLang="en-US" sz="1700" dirty="0">
                <a:solidFill>
                  <a:srgbClr val="C00000"/>
                </a:solidFill>
                <a:latin typeface="微软雅黑" panose="020B0503020204020204" pitchFamily="34" charset="-122"/>
                <a:ea typeface="微软雅黑" panose="020B0503020204020204" pitchFamily="34" charset="-122"/>
              </a:rPr>
              <a:t>所出现的</a:t>
            </a:r>
            <a:r>
              <a:rPr kumimoji="1" lang="zh-CN" altLang="en-US" sz="1700" b="1" dirty="0">
                <a:solidFill>
                  <a:srgbClr val="C00000"/>
                </a:solidFill>
                <a:latin typeface="微软雅黑" panose="020B0503020204020204" pitchFamily="34" charset="-122"/>
                <a:ea typeface="微软雅黑" panose="020B0503020204020204" pitchFamily="34" charset="-122"/>
              </a:rPr>
              <a:t>位置列表</a:t>
            </a:r>
          </a:p>
        </p:txBody>
      </p:sp>
      <p:cxnSp>
        <p:nvCxnSpPr>
          <p:cNvPr id="8" name="直线箭头连接符 8">
            <a:extLst>
              <a:ext uri="{FF2B5EF4-FFF2-40B4-BE49-F238E27FC236}">
                <a16:creationId xmlns:a16="http://schemas.microsoft.com/office/drawing/2014/main" id="{22B1CF67-1BAC-3640-9A41-09C7CA213D9F}"/>
              </a:ext>
            </a:extLst>
          </p:cNvPr>
          <p:cNvCxnSpPr>
            <a:cxnSpLocks/>
            <a:stCxn id="7" idx="1"/>
          </p:cNvCxnSpPr>
          <p:nvPr/>
        </p:nvCxnSpPr>
        <p:spPr>
          <a:xfrm flipH="1">
            <a:off x="4504319" y="2413420"/>
            <a:ext cx="430002" cy="5873"/>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直线箭头连接符 11">
            <a:extLst>
              <a:ext uri="{FF2B5EF4-FFF2-40B4-BE49-F238E27FC236}">
                <a16:creationId xmlns:a16="http://schemas.microsoft.com/office/drawing/2014/main" id="{0F1F75D7-F375-A140-99DC-E8B3B0A4263A}"/>
              </a:ext>
            </a:extLst>
          </p:cNvPr>
          <p:cNvCxnSpPr/>
          <p:nvPr/>
        </p:nvCxnSpPr>
        <p:spPr>
          <a:xfrm flipV="1">
            <a:off x="1429522" y="4238570"/>
            <a:ext cx="493160" cy="256854"/>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E0C5036-DA60-AE40-9530-70429115B251}"/>
              </a:ext>
            </a:extLst>
          </p:cNvPr>
          <p:cNvSpPr txBox="1"/>
          <p:nvPr/>
        </p:nvSpPr>
        <p:spPr>
          <a:xfrm>
            <a:off x="949661" y="4425058"/>
            <a:ext cx="846707" cy="369332"/>
          </a:xfrm>
          <a:prstGeom prst="rect">
            <a:avLst/>
          </a:prstGeom>
          <a:noFill/>
        </p:spPr>
        <p:txBody>
          <a:bodyPr wrap="none" rtlCol="0">
            <a:spAutoFit/>
          </a:bodyPr>
          <a:lstStyle/>
          <a:p>
            <a:r>
              <a:rPr kumimoji="1" lang="zh-CN" altLang="en-US" dirty="0">
                <a:solidFill>
                  <a:srgbClr val="C00000"/>
                </a:solidFill>
              </a:rPr>
              <a:t>文档</a:t>
            </a:r>
            <a:r>
              <a:rPr kumimoji="1" lang="en-US" altLang="zh-CN" dirty="0">
                <a:solidFill>
                  <a:srgbClr val="C00000"/>
                </a:solidFill>
              </a:rPr>
              <a:t>ID</a:t>
            </a:r>
            <a:endParaRPr kumimoji="1" lang="zh-CN" altLang="en-US" dirty="0">
              <a:solidFill>
                <a:srgbClr val="C00000"/>
              </a:solidFill>
            </a:endParaRPr>
          </a:p>
        </p:txBody>
      </p:sp>
      <p:cxnSp>
        <p:nvCxnSpPr>
          <p:cNvPr id="11" name="直线箭头连接符 13">
            <a:extLst>
              <a:ext uri="{FF2B5EF4-FFF2-40B4-BE49-F238E27FC236}">
                <a16:creationId xmlns:a16="http://schemas.microsoft.com/office/drawing/2014/main" id="{1CAF1D21-33C7-E64B-BED9-02C096E8CCA4}"/>
              </a:ext>
            </a:extLst>
          </p:cNvPr>
          <p:cNvCxnSpPr>
            <a:cxnSpLocks/>
          </p:cNvCxnSpPr>
          <p:nvPr/>
        </p:nvCxnSpPr>
        <p:spPr>
          <a:xfrm flipH="1" flipV="1">
            <a:off x="3014566" y="4239322"/>
            <a:ext cx="430002" cy="1822"/>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0451FB14-4790-1849-A85C-0BD2BEB131E8}"/>
              </a:ext>
            </a:extLst>
          </p:cNvPr>
          <p:cNvSpPr txBox="1"/>
          <p:nvPr/>
        </p:nvSpPr>
        <p:spPr>
          <a:xfrm>
            <a:off x="3408594" y="4038015"/>
            <a:ext cx="4014240" cy="353943"/>
          </a:xfrm>
          <a:prstGeom prst="rect">
            <a:avLst/>
          </a:prstGeom>
          <a:noFill/>
        </p:spPr>
        <p:txBody>
          <a:bodyPr wrap="none" rtlCol="0">
            <a:spAutoFit/>
          </a:bodyPr>
          <a:lstStyle/>
          <a:p>
            <a:r>
              <a:rPr kumimoji="1" lang="zh-CN" altLang="en-US" sz="1700" dirty="0">
                <a:solidFill>
                  <a:srgbClr val="C00000"/>
                </a:solidFill>
                <a:latin typeface="微软雅黑" panose="020B0503020204020204" pitchFamily="34" charset="-122"/>
                <a:ea typeface="微软雅黑" panose="020B0503020204020204" pitchFamily="34" charset="-122"/>
              </a:rPr>
              <a:t>在</a:t>
            </a:r>
            <a:r>
              <a:rPr kumimoji="1" lang="en-US" altLang="zh-CN" sz="1700" dirty="0">
                <a:solidFill>
                  <a:srgbClr val="C00000"/>
                </a:solidFill>
                <a:latin typeface="微软雅黑" panose="020B0503020204020204" pitchFamily="34" charset="-122"/>
                <a:ea typeface="微软雅黑" panose="020B0503020204020204" pitchFamily="34" charset="-122"/>
              </a:rPr>
              <a:t>ID=1</a:t>
            </a:r>
            <a:r>
              <a:rPr kumimoji="1" lang="zh-CN" altLang="en-US" sz="1700" dirty="0">
                <a:solidFill>
                  <a:srgbClr val="C00000"/>
                </a:solidFill>
                <a:latin typeface="微软雅黑" panose="020B0503020204020204" pitchFamily="34" charset="-122"/>
                <a:ea typeface="微软雅黑" panose="020B0503020204020204" pitchFamily="34" charset="-122"/>
              </a:rPr>
              <a:t>的文档中，</a:t>
            </a:r>
            <a:r>
              <a:rPr kumimoji="1" lang="en-US" altLang="zh-CN" sz="1700" dirty="0">
                <a:solidFill>
                  <a:srgbClr val="C00000"/>
                </a:solidFill>
                <a:latin typeface="微软雅黑" panose="020B0503020204020204" pitchFamily="34" charset="-122"/>
                <a:ea typeface="微软雅黑" panose="020B0503020204020204" pitchFamily="34" charset="-122"/>
              </a:rPr>
              <a:t>BE</a:t>
            </a:r>
            <a:r>
              <a:rPr kumimoji="1" lang="zh-CN" altLang="en-US" sz="1700" dirty="0">
                <a:solidFill>
                  <a:srgbClr val="C00000"/>
                </a:solidFill>
                <a:latin typeface="微软雅黑" panose="020B0503020204020204" pitchFamily="34" charset="-122"/>
                <a:ea typeface="微软雅黑" panose="020B0503020204020204" pitchFamily="34" charset="-122"/>
              </a:rPr>
              <a:t>所出现的</a:t>
            </a:r>
            <a:r>
              <a:rPr kumimoji="1" lang="zh-CN" altLang="en-US" sz="1700" b="1" dirty="0">
                <a:solidFill>
                  <a:srgbClr val="C00000"/>
                </a:solidFill>
                <a:latin typeface="微软雅黑" panose="020B0503020204020204" pitchFamily="34" charset="-122"/>
                <a:ea typeface="微软雅黑" panose="020B0503020204020204" pitchFamily="34" charset="-122"/>
              </a:rPr>
              <a:t>位置列表</a:t>
            </a:r>
          </a:p>
        </p:txBody>
      </p:sp>
      <p:sp>
        <p:nvSpPr>
          <p:cNvPr id="14" name="椭圆 13"/>
          <p:cNvSpPr/>
          <p:nvPr/>
        </p:nvSpPr>
        <p:spPr>
          <a:xfrm>
            <a:off x="4604658" y="1993993"/>
            <a:ext cx="329664" cy="34807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228006" y="3806178"/>
            <a:ext cx="493160" cy="36933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30EDB4B-96B9-444B-8FA3-57B1454888C5}"/>
              </a:ext>
            </a:extLst>
          </p:cNvPr>
          <p:cNvSpPr/>
          <p:nvPr/>
        </p:nvSpPr>
        <p:spPr>
          <a:xfrm>
            <a:off x="5972313" y="1930555"/>
            <a:ext cx="1107996" cy="369332"/>
          </a:xfrm>
          <a:prstGeom prst="rect">
            <a:avLst/>
          </a:prstGeom>
        </p:spPr>
        <p:txBody>
          <a:bodyPr wrap="none">
            <a:spAutoFit/>
          </a:bodyPr>
          <a:lstStyle/>
          <a:p>
            <a:r>
              <a:rPr kumimoji="1" lang="zh-CN" altLang="en-US" dirty="0">
                <a:solidFill>
                  <a:srgbClr val="C00000"/>
                </a:solidFill>
              </a:rPr>
              <a:t>文档频率</a:t>
            </a:r>
            <a:endParaRPr lang="zh-CN" altLang="en-US" dirty="0"/>
          </a:p>
        </p:txBody>
      </p:sp>
      <p:sp>
        <p:nvSpPr>
          <p:cNvPr id="16" name="矩形 15">
            <a:extLst>
              <a:ext uri="{FF2B5EF4-FFF2-40B4-BE49-F238E27FC236}">
                <a16:creationId xmlns:a16="http://schemas.microsoft.com/office/drawing/2014/main" id="{055FA850-1FDC-4BCE-82A3-154C3E563024}"/>
              </a:ext>
            </a:extLst>
          </p:cNvPr>
          <p:cNvSpPr/>
          <p:nvPr/>
        </p:nvSpPr>
        <p:spPr>
          <a:xfrm>
            <a:off x="2917056" y="3674821"/>
            <a:ext cx="1107996" cy="369332"/>
          </a:xfrm>
          <a:prstGeom prst="rect">
            <a:avLst/>
          </a:prstGeom>
        </p:spPr>
        <p:txBody>
          <a:bodyPr wrap="none">
            <a:spAutoFit/>
          </a:bodyPr>
          <a:lstStyle/>
          <a:p>
            <a:r>
              <a:rPr kumimoji="1" lang="zh-CN" altLang="en-US" dirty="0">
                <a:solidFill>
                  <a:srgbClr val="C00000"/>
                </a:solidFill>
              </a:rPr>
              <a:t>文档频率</a:t>
            </a:r>
            <a:endParaRPr lang="zh-CN" altLang="en-US" dirty="0"/>
          </a:p>
        </p:txBody>
      </p:sp>
      <p:cxnSp>
        <p:nvCxnSpPr>
          <p:cNvPr id="17" name="直线箭头连接符 13">
            <a:extLst>
              <a:ext uri="{FF2B5EF4-FFF2-40B4-BE49-F238E27FC236}">
                <a16:creationId xmlns:a16="http://schemas.microsoft.com/office/drawing/2014/main" id="{4DE7EE38-4607-4FC5-BAD7-FE3068E21EBD}"/>
              </a:ext>
            </a:extLst>
          </p:cNvPr>
          <p:cNvCxnSpPr>
            <a:cxnSpLocks/>
          </p:cNvCxnSpPr>
          <p:nvPr/>
        </p:nvCxnSpPr>
        <p:spPr>
          <a:xfrm flipH="1" flipV="1">
            <a:off x="2526029" y="3901865"/>
            <a:ext cx="430002" cy="1822"/>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线箭头连接符 13">
            <a:extLst>
              <a:ext uri="{FF2B5EF4-FFF2-40B4-BE49-F238E27FC236}">
                <a16:creationId xmlns:a16="http://schemas.microsoft.com/office/drawing/2014/main" id="{9A660A9D-148D-4BEC-89F5-BAC884EFED7E}"/>
              </a:ext>
            </a:extLst>
          </p:cNvPr>
          <p:cNvCxnSpPr>
            <a:cxnSpLocks/>
          </p:cNvCxnSpPr>
          <p:nvPr/>
        </p:nvCxnSpPr>
        <p:spPr>
          <a:xfrm flipH="1" flipV="1">
            <a:off x="5726429" y="2112488"/>
            <a:ext cx="430002" cy="1822"/>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816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sz="2000" dirty="0" smtClean="0"/>
              <a:t>pause</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444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文本检索</a:t>
            </a:r>
            <a:r>
              <a:rPr kumimoji="1" lang="zh-CN" altLang="en-US" dirty="0">
                <a:solidFill>
                  <a:srgbClr val="C00000"/>
                </a:solidFill>
              </a:rPr>
              <a:t>挑战</a:t>
            </a:r>
            <a:r>
              <a:rPr kumimoji="1" lang="en-US" altLang="zh-CN" dirty="0">
                <a:solidFill>
                  <a:srgbClr val="C00000"/>
                </a:solidFill>
              </a:rPr>
              <a:t>#2</a:t>
            </a:r>
          </a:p>
          <a:p>
            <a:r>
              <a:rPr lang="zh-CN" altLang="en-US" sz="1800" dirty="0"/>
              <a:t>如何以一种合适的方式把候选集展示给用户？</a:t>
            </a:r>
            <a:endParaRPr lang="en-US" altLang="zh-CN" sz="1800" dirty="0"/>
          </a:p>
          <a:p>
            <a:endParaRPr lang="en-US" altLang="zh-CN" sz="1800" dirty="0"/>
          </a:p>
          <a:p>
            <a:r>
              <a:rPr lang="zh-CN" altLang="en-US" sz="1800" dirty="0"/>
              <a:t>传统展示：展示所有结果集合</a:t>
            </a:r>
            <a:endParaRPr lang="en-US" altLang="zh-CN" sz="1800" dirty="0"/>
          </a:p>
          <a:p>
            <a:pPr lvl="1"/>
            <a:r>
              <a:rPr lang="zh-CN" altLang="en-US" sz="1600" dirty="0"/>
              <a:t>文档太多：难以浏览</a:t>
            </a:r>
            <a:endParaRPr lang="en-US" altLang="zh-CN" sz="1600" dirty="0"/>
          </a:p>
          <a:p>
            <a:pPr lvl="1"/>
            <a:r>
              <a:rPr lang="zh-CN" altLang="en-US" sz="1600" dirty="0"/>
              <a:t>文档太少：找不到满意结果</a:t>
            </a:r>
            <a:endParaRPr lang="en-US" altLang="zh-CN" sz="1600" dirty="0"/>
          </a:p>
          <a:p>
            <a:r>
              <a:rPr lang="zh-CN" altLang="en-US" sz="1800" dirty="0"/>
              <a:t>排序</a:t>
            </a:r>
            <a:endParaRPr lang="en-US" altLang="zh-CN" sz="1800" dirty="0"/>
          </a:p>
          <a:p>
            <a:pPr lvl="1"/>
            <a:r>
              <a:rPr lang="zh-CN" altLang="en-US" sz="1600" dirty="0"/>
              <a:t>按照相关度从</a:t>
            </a:r>
            <a:r>
              <a:rPr lang="zh-CN" altLang="en-US" sz="1600" dirty="0">
                <a:solidFill>
                  <a:srgbClr val="C00000"/>
                </a:solidFill>
              </a:rPr>
              <a:t>上往下排序</a:t>
            </a:r>
            <a:endParaRPr lang="en-US" altLang="zh-CN" sz="1600" dirty="0">
              <a:solidFill>
                <a:srgbClr val="C00000"/>
              </a:solidFill>
            </a:endParaRPr>
          </a:p>
          <a:p>
            <a:pPr lvl="1"/>
            <a:r>
              <a:rPr lang="zh-CN" altLang="en-US" sz="1600" dirty="0"/>
              <a:t>辅助展示手段：</a:t>
            </a:r>
            <a:r>
              <a:rPr lang="en-US" altLang="zh-CN" sz="1600" dirty="0"/>
              <a:t>(</a:t>
            </a:r>
            <a:r>
              <a:rPr lang="zh-CN" altLang="en-US" sz="1600" dirty="0"/>
              <a:t>动态</a:t>
            </a:r>
            <a:r>
              <a:rPr lang="en-US" altLang="zh-CN" sz="1600" dirty="0"/>
              <a:t>)</a:t>
            </a:r>
            <a:r>
              <a:rPr lang="zh-CN" altLang="en-US" sz="1600" dirty="0">
                <a:solidFill>
                  <a:srgbClr val="C00000"/>
                </a:solidFill>
              </a:rPr>
              <a:t>摘要与飘红</a:t>
            </a:r>
            <a:endParaRPr lang="en-US" altLang="zh-CN" sz="1600" dirty="0">
              <a:solidFill>
                <a:srgbClr val="C00000"/>
              </a:solidFill>
            </a:endParaRPr>
          </a:p>
          <a:p>
            <a:endParaRPr kumimoji="1" lang="en-US" altLang="zh-CN" dirty="0"/>
          </a:p>
        </p:txBody>
      </p:sp>
      <p:pic>
        <p:nvPicPr>
          <p:cNvPr id="4" name="图片 3"/>
          <p:cNvPicPr>
            <a:picLocks noChangeAspect="1"/>
          </p:cNvPicPr>
          <p:nvPr/>
        </p:nvPicPr>
        <p:blipFill>
          <a:blip r:embed="rId2"/>
          <a:stretch>
            <a:fillRect/>
          </a:stretch>
        </p:blipFill>
        <p:spPr>
          <a:xfrm>
            <a:off x="4879272" y="1554173"/>
            <a:ext cx="3807528" cy="2134041"/>
          </a:xfrm>
          <a:prstGeom prst="rect">
            <a:avLst/>
          </a:prstGeom>
        </p:spPr>
      </p:pic>
      <p:cxnSp>
        <p:nvCxnSpPr>
          <p:cNvPr id="5" name="直接箭头连接符 4"/>
          <p:cNvCxnSpPr/>
          <p:nvPr/>
        </p:nvCxnSpPr>
        <p:spPr>
          <a:xfrm>
            <a:off x="4766935" y="1919788"/>
            <a:ext cx="0" cy="16741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2624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展示集合的优劣</a:t>
            </a:r>
            <a:endParaRPr kumimoji="1" lang="en-US" altLang="zh-CN" dirty="0"/>
          </a:p>
          <a:p>
            <a:r>
              <a:rPr lang="zh-CN" altLang="en-US" dirty="0"/>
              <a:t>优势</a:t>
            </a:r>
            <a:endParaRPr lang="en-US" altLang="zh-CN" dirty="0"/>
          </a:p>
          <a:p>
            <a:pPr lvl="1"/>
            <a:r>
              <a:rPr lang="zh-CN" altLang="en-US" dirty="0"/>
              <a:t>专家用户：他们精确了解自己的需求和文档集合的内容</a:t>
            </a:r>
            <a:endParaRPr lang="en-US" altLang="zh-CN" dirty="0"/>
          </a:p>
          <a:p>
            <a:pPr lvl="1"/>
            <a:r>
              <a:rPr lang="zh-CN" altLang="en-US" dirty="0"/>
              <a:t>程序访问：对于程序而言，浏览</a:t>
            </a:r>
            <a:r>
              <a:rPr lang="en-US" altLang="zh-CN" dirty="0"/>
              <a:t>1000</a:t>
            </a:r>
            <a:r>
              <a:rPr lang="zh-CN" altLang="en-US" dirty="0"/>
              <a:t>甚至更多的文档没有任何压力</a:t>
            </a:r>
            <a:endParaRPr lang="en-US" altLang="zh-CN" dirty="0"/>
          </a:p>
          <a:p>
            <a:r>
              <a:rPr lang="zh-CN" altLang="en-US" dirty="0"/>
              <a:t>劣势：</a:t>
            </a:r>
            <a:r>
              <a:rPr lang="zh-CN" altLang="en-US" dirty="0">
                <a:solidFill>
                  <a:srgbClr val="C00000"/>
                </a:solidFill>
              </a:rPr>
              <a:t>普通用户难以使用</a:t>
            </a:r>
            <a:endParaRPr lang="en-US" altLang="zh-CN" dirty="0">
              <a:solidFill>
                <a:srgbClr val="C00000"/>
              </a:solidFill>
            </a:endParaRPr>
          </a:p>
          <a:p>
            <a:pPr lvl="1"/>
            <a:r>
              <a:rPr lang="zh-CN" altLang="en-US" dirty="0"/>
              <a:t>普通通常</a:t>
            </a:r>
            <a:r>
              <a:rPr lang="zh-CN" altLang="en-US" dirty="0">
                <a:solidFill>
                  <a:srgbClr val="C00000"/>
                </a:solidFill>
              </a:rPr>
              <a:t>很难精确描述自己的需求</a:t>
            </a:r>
            <a:r>
              <a:rPr lang="zh-CN" altLang="en-US" dirty="0"/>
              <a:t>，对</a:t>
            </a:r>
            <a:r>
              <a:rPr lang="zh-CN" altLang="en-US" dirty="0">
                <a:solidFill>
                  <a:srgbClr val="C00000"/>
                </a:solidFill>
              </a:rPr>
              <a:t>文档集合也缺乏准确的了解</a:t>
            </a:r>
            <a:endParaRPr lang="en-US" altLang="zh-CN" dirty="0">
              <a:solidFill>
                <a:srgbClr val="C00000"/>
              </a:solidFill>
            </a:endParaRPr>
          </a:p>
          <a:p>
            <a:pPr lvl="1"/>
            <a:r>
              <a:rPr lang="zh-CN" altLang="en-US" dirty="0"/>
              <a:t>用户</a:t>
            </a:r>
            <a:r>
              <a:rPr lang="zh-CN" altLang="en-US" dirty="0">
                <a:solidFill>
                  <a:srgbClr val="C00000"/>
                </a:solidFill>
              </a:rPr>
              <a:t>不可</a:t>
            </a:r>
            <a:r>
              <a:rPr lang="zh-CN" altLang="en-US" dirty="0"/>
              <a:t>能</a:t>
            </a:r>
            <a:r>
              <a:rPr lang="zh-CN" altLang="en-US" dirty="0">
                <a:solidFill>
                  <a:srgbClr val="C00000"/>
                </a:solidFill>
              </a:rPr>
              <a:t>逐个浏览</a:t>
            </a:r>
            <a:r>
              <a:rPr lang="en-US" altLang="zh-CN" dirty="0">
                <a:solidFill>
                  <a:srgbClr val="C00000"/>
                </a:solidFill>
              </a:rPr>
              <a:t>1000</a:t>
            </a:r>
            <a:r>
              <a:rPr lang="zh-CN" altLang="en-US" dirty="0">
                <a:solidFill>
                  <a:srgbClr val="C00000"/>
                </a:solidFill>
              </a:rPr>
              <a:t>个</a:t>
            </a:r>
            <a:r>
              <a:rPr lang="zh-CN" altLang="en-US" dirty="0"/>
              <a:t>文档来得到信息</a:t>
            </a:r>
            <a:endParaRPr lang="en-US" altLang="zh-CN" dirty="0"/>
          </a:p>
          <a:p>
            <a:endParaRPr kumimoji="1" lang="en-US" altLang="zh-CN" dirty="0"/>
          </a:p>
        </p:txBody>
      </p:sp>
      <p:sp>
        <p:nvSpPr>
          <p:cNvPr id="4" name="矩形 3">
            <a:extLst>
              <a:ext uri="{FF2B5EF4-FFF2-40B4-BE49-F238E27FC236}">
                <a16:creationId xmlns:a16="http://schemas.microsoft.com/office/drawing/2014/main" id="{8F2C35F6-FF32-4EC2-B115-598F9867C851}"/>
              </a:ext>
            </a:extLst>
          </p:cNvPr>
          <p:cNvSpPr/>
          <p:nvPr/>
        </p:nvSpPr>
        <p:spPr>
          <a:xfrm>
            <a:off x="2241645" y="3711105"/>
            <a:ext cx="4339650" cy="369332"/>
          </a:xfrm>
          <a:prstGeom prst="rect">
            <a:avLst/>
          </a:prstGeom>
          <a:solidFill>
            <a:schemeClr val="bg1">
              <a:lumMod val="95000"/>
            </a:schemeClr>
          </a:solidFill>
          <a:ln>
            <a:solidFill>
              <a:srgbClr val="C00000"/>
            </a:solidFill>
          </a:ln>
        </p:spPr>
        <p:txBody>
          <a:bodyPr wrap="none">
            <a:spAutoFit/>
          </a:bodyPr>
          <a:lstStyle/>
          <a:p>
            <a:r>
              <a:rPr lang="zh-CN" altLang="en-US" dirty="0"/>
              <a:t>互联网搜索时代，上述劣势变得更加明显</a:t>
            </a:r>
          </a:p>
        </p:txBody>
      </p:sp>
    </p:spTree>
    <p:extLst>
      <p:ext uri="{BB962C8B-B14F-4D97-AF65-F5344CB8AC3E}">
        <p14:creationId xmlns:p14="http://schemas.microsoft.com/office/powerpoint/2010/main" val="2580685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接下来的内容在搜索引擎中的位置</a:t>
            </a:r>
            <a:endParaRPr kumimoji="1" lang="en-US" altLang="zh-CN" dirty="0"/>
          </a:p>
        </p:txBody>
      </p:sp>
      <p:pic>
        <p:nvPicPr>
          <p:cNvPr id="4" name="图片 4">
            <a:extLst>
              <a:ext uri="{FF2B5EF4-FFF2-40B4-BE49-F238E27FC236}">
                <a16:creationId xmlns:a16="http://schemas.microsoft.com/office/drawing/2014/main" id="{F7CA217E-3D6E-274C-8274-C36496D9B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805" y="1339682"/>
            <a:ext cx="5850731"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椭圆 4">
            <a:extLst>
              <a:ext uri="{FF2B5EF4-FFF2-40B4-BE49-F238E27FC236}">
                <a16:creationId xmlns:a16="http://schemas.microsoft.com/office/drawing/2014/main" id="{D865B4BD-7D15-4547-990D-19E501CE5EA0}"/>
              </a:ext>
            </a:extLst>
          </p:cNvPr>
          <p:cNvSpPr/>
          <p:nvPr/>
        </p:nvSpPr>
        <p:spPr>
          <a:xfrm>
            <a:off x="2344455" y="2554120"/>
            <a:ext cx="3341516" cy="106851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Tree>
    <p:extLst>
      <p:ext uri="{BB962C8B-B14F-4D97-AF65-F5344CB8AC3E}">
        <p14:creationId xmlns:p14="http://schemas.microsoft.com/office/powerpoint/2010/main" val="1793937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关于几个关键词</a:t>
            </a:r>
            <a:endParaRPr lang="en-US" altLang="zh-CN" dirty="0"/>
          </a:p>
          <a:p>
            <a:pPr lvl="1"/>
            <a:r>
              <a:rPr lang="zh-CN" altLang="en-US" b="1" dirty="0"/>
              <a:t>寻找信息</a:t>
            </a:r>
            <a:r>
              <a:rPr lang="zh-CN" altLang="en-US" dirty="0"/>
              <a:t>：与构造新的信息内容</a:t>
            </a:r>
            <a:r>
              <a:rPr lang="en-US" altLang="zh-CN" dirty="0"/>
              <a:t>(</a:t>
            </a:r>
            <a:r>
              <a:rPr lang="zh-CN" altLang="en-US" dirty="0"/>
              <a:t>如统计归纳</a:t>
            </a:r>
            <a:r>
              <a:rPr lang="en-US" altLang="zh-CN" dirty="0"/>
              <a:t>)</a:t>
            </a:r>
            <a:r>
              <a:rPr lang="zh-CN" altLang="en-US" dirty="0"/>
              <a:t>不同，信息检索只负责提供</a:t>
            </a:r>
            <a:r>
              <a:rPr lang="zh-CN" altLang="en-US" dirty="0">
                <a:solidFill>
                  <a:srgbClr val="C00000"/>
                </a:solidFill>
              </a:rPr>
              <a:t>已有的信息</a:t>
            </a:r>
            <a:r>
              <a:rPr lang="zh-CN" altLang="en-US" dirty="0"/>
              <a:t>给用户</a:t>
            </a:r>
            <a:endParaRPr lang="en-US" altLang="zh-CN" dirty="0"/>
          </a:p>
          <a:p>
            <a:pPr lvl="1"/>
            <a:r>
              <a:rPr lang="zh-CN" altLang="en-US" b="1" dirty="0"/>
              <a:t>非结构化数据</a:t>
            </a:r>
            <a:r>
              <a:rPr lang="zh-CN" altLang="en-US" dirty="0"/>
              <a:t>：与数据库中关系数据不同，</a:t>
            </a:r>
            <a:r>
              <a:rPr lang="zh-CN" altLang="en-US" dirty="0">
                <a:solidFill>
                  <a:srgbClr val="C00000"/>
                </a:solidFill>
              </a:rPr>
              <a:t>非结构化数据</a:t>
            </a:r>
            <a:r>
              <a:rPr lang="zh-CN" altLang="en-US" dirty="0"/>
              <a:t>不容易被计算机处理</a:t>
            </a:r>
            <a:endParaRPr lang="en-US" altLang="zh-CN" dirty="0"/>
          </a:p>
          <a:p>
            <a:pPr lvl="1"/>
            <a:r>
              <a:rPr lang="zh-CN" altLang="en-US" b="1" dirty="0"/>
              <a:t>信息需求</a:t>
            </a:r>
            <a:r>
              <a:rPr lang="zh-CN" altLang="en-US" dirty="0"/>
              <a:t>：通常通过</a:t>
            </a:r>
            <a:r>
              <a:rPr lang="zh-CN" altLang="en-US" dirty="0">
                <a:solidFill>
                  <a:srgbClr val="C00000"/>
                </a:solidFill>
              </a:rPr>
              <a:t>查询词</a:t>
            </a:r>
            <a:r>
              <a:rPr lang="zh-CN" altLang="en-US" dirty="0"/>
              <a:t>进行表达</a:t>
            </a:r>
            <a:endParaRPr lang="en-US" altLang="zh-CN" dirty="0"/>
          </a:p>
          <a:p>
            <a:pPr lvl="1"/>
            <a:r>
              <a:rPr lang="zh-CN" altLang="en-US" b="1" dirty="0"/>
              <a:t>大规模数据</a:t>
            </a:r>
            <a:r>
              <a:rPr lang="zh-CN" altLang="en-US" dirty="0"/>
              <a:t>：例如互联网网页、企业内部网数据等，</a:t>
            </a:r>
            <a:r>
              <a:rPr lang="zh-CN" altLang="en-US" dirty="0">
                <a:solidFill>
                  <a:srgbClr val="C00000"/>
                </a:solidFill>
              </a:rPr>
              <a:t>数据量大</a:t>
            </a:r>
            <a:r>
              <a:rPr lang="zh-CN" altLang="en-US" dirty="0"/>
              <a:t>，处理数据的方法需要足够高效且可扩展</a:t>
            </a:r>
          </a:p>
          <a:p>
            <a:endParaRPr kumimoji="1" lang="en-US" altLang="zh-CN" dirty="0"/>
          </a:p>
        </p:txBody>
      </p:sp>
    </p:spTree>
    <p:extLst>
      <p:ext uri="{BB962C8B-B14F-4D97-AF65-F5344CB8AC3E}">
        <p14:creationId xmlns:p14="http://schemas.microsoft.com/office/powerpoint/2010/main" val="3638379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排序所带来的优势</a:t>
            </a:r>
            <a:endParaRPr lang="en-US" altLang="zh-CN" dirty="0"/>
          </a:p>
          <a:p>
            <a:r>
              <a:rPr kumimoji="1" lang="zh-CN" altLang="en-US" sz="1600" dirty="0"/>
              <a:t>大的候选集合不再成为大的阻碍</a:t>
            </a:r>
            <a:endParaRPr kumimoji="1" lang="en-US" altLang="zh-CN" sz="1600" dirty="0"/>
          </a:p>
          <a:p>
            <a:r>
              <a:rPr kumimoji="1" lang="zh-CN" altLang="en-US" sz="1600" dirty="0"/>
              <a:t>通常一</a:t>
            </a:r>
            <a:r>
              <a:rPr kumimoji="1" lang="zh-CN" altLang="en-US" sz="1600" dirty="0">
                <a:solidFill>
                  <a:srgbClr val="C00000"/>
                </a:solidFill>
              </a:rPr>
              <a:t>页只展示</a:t>
            </a:r>
            <a:r>
              <a:rPr kumimoji="1" lang="en-US" altLang="zh-CN" sz="1600" dirty="0">
                <a:solidFill>
                  <a:srgbClr val="C00000"/>
                </a:solidFill>
              </a:rPr>
              <a:t>10</a:t>
            </a:r>
            <a:r>
              <a:rPr kumimoji="1" lang="zh-CN" altLang="en-US" sz="1600" dirty="0">
                <a:solidFill>
                  <a:srgbClr val="C00000"/>
                </a:solidFill>
              </a:rPr>
              <a:t>个结果</a:t>
            </a:r>
            <a:r>
              <a:rPr kumimoji="1" lang="en-US" altLang="zh-CN" sz="1600" dirty="0"/>
              <a:t>(ten</a:t>
            </a:r>
            <a:r>
              <a:rPr kumimoji="1" lang="zh-CN" altLang="en-US" sz="1600" dirty="0"/>
              <a:t> </a:t>
            </a:r>
            <a:r>
              <a:rPr kumimoji="1" lang="en-US" altLang="zh-CN" sz="1600" dirty="0"/>
              <a:t>blue</a:t>
            </a:r>
            <a:r>
              <a:rPr kumimoji="1" lang="zh-CN" altLang="en-US" sz="1600" dirty="0"/>
              <a:t> </a:t>
            </a:r>
            <a:r>
              <a:rPr kumimoji="1" lang="en-US" altLang="zh-CN" sz="1600" dirty="0"/>
              <a:t>links)</a:t>
            </a:r>
          </a:p>
          <a:p>
            <a:r>
              <a:rPr kumimoji="1" lang="zh-CN" altLang="en-US" sz="1600" dirty="0"/>
              <a:t>实践表明，排序提供了一种更加平滑的交互方式</a:t>
            </a:r>
            <a:endParaRPr kumimoji="1" lang="en-US" altLang="zh-CN" sz="1600" dirty="0"/>
          </a:p>
          <a:p>
            <a:pPr lvl="1"/>
            <a:r>
              <a:rPr kumimoji="1" lang="zh-CN" altLang="en-US" sz="1600" dirty="0"/>
              <a:t>用户</a:t>
            </a:r>
            <a:r>
              <a:rPr kumimoji="1" lang="zh-CN" altLang="en-US" sz="1600" dirty="0">
                <a:solidFill>
                  <a:srgbClr val="C00000"/>
                </a:solidFill>
              </a:rPr>
              <a:t>不会被大量的信息淹没</a:t>
            </a:r>
            <a:endParaRPr kumimoji="1" lang="en-US" altLang="zh-CN" sz="1600" dirty="0">
              <a:solidFill>
                <a:srgbClr val="C00000"/>
              </a:solidFill>
            </a:endParaRPr>
          </a:p>
          <a:p>
            <a:pPr lvl="1"/>
            <a:r>
              <a:rPr kumimoji="1" lang="zh-CN" altLang="en-US" sz="1600" dirty="0"/>
              <a:t>用户可以</a:t>
            </a:r>
            <a:r>
              <a:rPr kumimoji="1" lang="zh-CN" altLang="en-US" sz="1600" dirty="0">
                <a:solidFill>
                  <a:srgbClr val="C00000"/>
                </a:solidFill>
              </a:rPr>
              <a:t>浏览更多的结果</a:t>
            </a:r>
          </a:p>
          <a:p>
            <a:endParaRPr kumimoji="1" lang="en-US" altLang="zh-CN" sz="1600" dirty="0"/>
          </a:p>
        </p:txBody>
      </p:sp>
      <p:pic>
        <p:nvPicPr>
          <p:cNvPr id="4" name="图片 3"/>
          <p:cNvPicPr>
            <a:picLocks noChangeAspect="1"/>
          </p:cNvPicPr>
          <p:nvPr/>
        </p:nvPicPr>
        <p:blipFill>
          <a:blip r:embed="rId2"/>
          <a:stretch>
            <a:fillRect/>
          </a:stretch>
        </p:blipFill>
        <p:spPr>
          <a:xfrm>
            <a:off x="2031792" y="2664202"/>
            <a:ext cx="2091030" cy="2397311"/>
          </a:xfrm>
          <a:prstGeom prst="rect">
            <a:avLst/>
          </a:prstGeom>
        </p:spPr>
      </p:pic>
      <mc:AlternateContent xmlns:mc="http://schemas.openxmlformats.org/markup-compatibility/2006" xmlns:a14="http://schemas.microsoft.com/office/drawing/2010/main">
        <mc:Choice Requires="a14">
          <p:sp>
            <p:nvSpPr>
              <p:cNvPr id="5" name="流程图: 磁盘 4"/>
              <p:cNvSpPr/>
              <p:nvPr/>
            </p:nvSpPr>
            <p:spPr>
              <a:xfrm>
                <a:off x="5617035" y="3828284"/>
                <a:ext cx="1080120" cy="75608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Times New Roman" panose="02020603050405020304" pitchFamily="18" charset="0"/>
                    <a:ea typeface="华文楷体" panose="02010600040101010101" pitchFamily="2" charset="-122"/>
                    <a:cs typeface="Times New Roman" panose="02020603050405020304" pitchFamily="18" charset="0"/>
                  </a:rPr>
                  <a:t>索引</a:t>
                </a:r>
                <a:endParaRPr lang="en-US" altLang="zh-CN" sz="1350" dirty="0">
                  <a:latin typeface="Times New Roman" panose="02020603050405020304" pitchFamily="18" charset="0"/>
                  <a:ea typeface="华文楷体" panose="02010600040101010101" pitchFamily="2" charset="-122"/>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m:rPr>
                          <m:sty m:val="p"/>
                        </m:rPr>
                        <a:rPr lang="en-US" altLang="zh-CN" sz="1350" dirty="0">
                          <a:latin typeface="Cambria Math" panose="02040503050406030204" pitchFamily="18" charset="0"/>
                        </a:rPr>
                        <m:t>D</m:t>
                      </m:r>
                      <m:r>
                        <a:rPr lang="en-US" altLang="zh-CN" sz="1350" dirty="0">
                          <a:latin typeface="Cambria Math" panose="02040503050406030204" pitchFamily="18" charset="0"/>
                        </a:rPr>
                        <m:t>=</m:t>
                      </m:r>
                      <m:d>
                        <m:dPr>
                          <m:begChr m:val="{"/>
                          <m:endChr m:val="}"/>
                          <m:ctrlPr>
                            <a:rPr lang="en-US" altLang="zh-CN" sz="1350" i="1" dirty="0">
                              <a:latin typeface="Cambria Math" panose="02040503050406030204" pitchFamily="18" charset="0"/>
                            </a:rPr>
                          </m:ctrlPr>
                        </m:dPr>
                        <m:e>
                          <m:sSub>
                            <m:sSubPr>
                              <m:ctrlPr>
                                <a:rPr lang="en-US" altLang="zh-CN" sz="1350" i="1" dirty="0">
                                  <a:latin typeface="Cambria Math" panose="02040503050406030204" pitchFamily="18" charset="0"/>
                                </a:rPr>
                              </m:ctrlPr>
                            </m:sSubPr>
                            <m:e>
                              <m:r>
                                <a:rPr lang="en-US" altLang="zh-CN" sz="1350" i="1" dirty="0">
                                  <a:latin typeface="Cambria Math" panose="02040503050406030204" pitchFamily="18" charset="0"/>
                                </a:rPr>
                                <m:t>𝑑</m:t>
                              </m:r>
                            </m:e>
                            <m:sub>
                              <m:r>
                                <a:rPr lang="en-US" altLang="zh-CN" sz="1350" i="1" dirty="0">
                                  <a:latin typeface="Cambria Math" panose="02040503050406030204" pitchFamily="18" charset="0"/>
                                </a:rPr>
                                <m:t>𝑖</m:t>
                              </m:r>
                            </m:sub>
                          </m:sSub>
                        </m:e>
                      </m:d>
                    </m:oMath>
                  </m:oMathPara>
                </a14:m>
                <a:endParaRPr lang="zh-CN" altLang="en-US" sz="135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流程图: 磁盘 4"/>
              <p:cNvSpPr>
                <a:spLocks noRot="1" noChangeAspect="1" noMove="1" noResize="1" noEditPoints="1" noAdjustHandles="1" noChangeArrowheads="1" noChangeShapeType="1" noTextEdit="1"/>
              </p:cNvSpPr>
              <p:nvPr/>
            </p:nvSpPr>
            <p:spPr>
              <a:xfrm>
                <a:off x="5617035" y="3828284"/>
                <a:ext cx="1080120" cy="756084"/>
              </a:xfrm>
              <a:prstGeom prst="flowChartMagneticDisk">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507970" y="2464945"/>
                <a:ext cx="1303902" cy="702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Times New Roman" panose="02020603050405020304" pitchFamily="18" charset="0"/>
                    <a:ea typeface="华文楷体" panose="02010600040101010101" pitchFamily="2" charset="-122"/>
                    <a:cs typeface="Times New Roman" panose="02020603050405020304" pitchFamily="18" charset="0"/>
                  </a:rPr>
                  <a:t>网页排序模型</a:t>
                </a:r>
                <a:endParaRPr lang="en-US" altLang="zh-CN" sz="1350" dirty="0">
                  <a:latin typeface="Times New Roman" panose="02020603050405020304" pitchFamily="18" charset="0"/>
                  <a:ea typeface="华文楷体" panose="02010600040101010101" pitchFamily="2" charset="-122"/>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1350" i="1">
                          <a:latin typeface="Cambria Math" panose="02040503050406030204" pitchFamily="18" charset="0"/>
                        </a:rPr>
                        <m:t>𝑓</m:t>
                      </m:r>
                      <m:r>
                        <a:rPr lang="en-US" altLang="zh-CN" sz="1350" i="1" smtClean="0">
                          <a:latin typeface="Cambria Math" panose="02040503050406030204" pitchFamily="18" charset="0"/>
                        </a:rPr>
                        <m:t>(</m:t>
                      </m:r>
                      <m:r>
                        <a:rPr lang="en-US" altLang="zh-CN" sz="1350" i="1">
                          <a:latin typeface="Cambria Math" panose="02040503050406030204" pitchFamily="18" charset="0"/>
                        </a:rPr>
                        <m:t>𝑞</m:t>
                      </m:r>
                      <m:r>
                        <a:rPr lang="en-US" altLang="zh-CN" sz="1350" i="1">
                          <a:latin typeface="Cambria Math" panose="02040503050406030204" pitchFamily="18" charset="0"/>
                        </a:rPr>
                        <m:t>,</m:t>
                      </m:r>
                      <m:r>
                        <a:rPr lang="en-US" altLang="zh-CN" sz="1350" i="1">
                          <a:latin typeface="Cambria Math" panose="02040503050406030204" pitchFamily="18" charset="0"/>
                        </a:rPr>
                        <m:t>𝑑</m:t>
                      </m:r>
                      <m:r>
                        <a:rPr lang="en-US" altLang="zh-CN" sz="1350" i="1" smtClean="0">
                          <a:latin typeface="Cambria Math" panose="02040503050406030204" pitchFamily="18" charset="0"/>
                        </a:rPr>
                        <m:t>)</m:t>
                      </m:r>
                    </m:oMath>
                  </m:oMathPara>
                </a14:m>
                <a:endParaRPr lang="zh-CN" altLang="en-US" sz="135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5507970" y="2464945"/>
                <a:ext cx="1303902" cy="702078"/>
              </a:xfrm>
              <a:prstGeom prst="rect">
                <a:avLst/>
              </a:prstGeom>
              <a:blipFill>
                <a:blip r:embed="rId4"/>
                <a:stretch>
                  <a:fillRect/>
                </a:stretch>
              </a:blipFill>
            </p:spPr>
            <p:txBody>
              <a:bodyPr/>
              <a:lstStyle/>
              <a:p>
                <a:r>
                  <a:rPr lang="zh-CN" altLang="en-US">
                    <a:noFill/>
                  </a:rPr>
                  <a:t> </a:t>
                </a:r>
              </a:p>
            </p:txBody>
          </p:sp>
        </mc:Fallback>
      </mc:AlternateContent>
      <p:sp>
        <p:nvSpPr>
          <p:cNvPr id="7" name="上下箭头 6"/>
          <p:cNvSpPr/>
          <p:nvPr/>
        </p:nvSpPr>
        <p:spPr>
          <a:xfrm>
            <a:off x="5994610" y="3191951"/>
            <a:ext cx="324036" cy="59406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 name="上箭头 7"/>
          <p:cNvSpPr/>
          <p:nvPr/>
        </p:nvSpPr>
        <p:spPr>
          <a:xfrm rot="10800000">
            <a:off x="5994610" y="1936625"/>
            <a:ext cx="324036" cy="48605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p:cNvSpPr txBox="1"/>
              <p:nvPr/>
            </p:nvSpPr>
            <p:spPr>
              <a:xfrm>
                <a:off x="5864745" y="1634697"/>
                <a:ext cx="629147" cy="300082"/>
              </a:xfrm>
              <a:prstGeom prst="rect">
                <a:avLst/>
              </a:prstGeom>
              <a:noFill/>
            </p:spPr>
            <p:txBody>
              <a:bodyPr wrap="none" rtlCol="0">
                <a:spAutoFit/>
              </a:bodyPr>
              <a:lstStyle/>
              <a:p>
                <a:r>
                  <a:rPr lang="zh-CN" altLang="en-US" sz="1350" dirty="0">
                    <a:latin typeface="Times New Roman" panose="02020603050405020304" pitchFamily="18" charset="0"/>
                    <a:ea typeface="华文楷体" panose="02010600040101010101" pitchFamily="2" charset="-122"/>
                    <a:cs typeface="Times New Roman" panose="02020603050405020304" pitchFamily="18" charset="0"/>
                  </a:rPr>
                  <a:t>查询</a:t>
                </a:r>
                <a14:m>
                  <m:oMath xmlns:m="http://schemas.openxmlformats.org/officeDocument/2006/math">
                    <m:r>
                      <a:rPr lang="en-US" altLang="zh-CN" sz="1350" i="1">
                        <a:latin typeface="Cambria Math" panose="02040503050406030204" pitchFamily="18" charset="0"/>
                      </a:rPr>
                      <m:t>𝑞</m:t>
                    </m:r>
                  </m:oMath>
                </a14:m>
                <a:endParaRPr lang="zh-CN" altLang="en-US" sz="1350" i="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5864745" y="1634697"/>
                <a:ext cx="629147" cy="300082"/>
              </a:xfrm>
              <a:prstGeom prst="rect">
                <a:avLst/>
              </a:prstGeom>
              <a:blipFill>
                <a:blip r:embed="rId5"/>
                <a:stretch>
                  <a:fillRect l="-1942" t="-2041" b="-20408"/>
                </a:stretch>
              </a:blipFill>
            </p:spPr>
            <p:txBody>
              <a:bodyPr/>
              <a:lstStyle/>
              <a:p>
                <a:r>
                  <a:rPr lang="zh-CN" altLang="en-US">
                    <a:noFill/>
                  </a:rPr>
                  <a:t> </a:t>
                </a:r>
              </a:p>
            </p:txBody>
          </p:sp>
        </mc:Fallback>
      </mc:AlternateContent>
      <p:sp>
        <p:nvSpPr>
          <p:cNvPr id="10" name="右箭头 9"/>
          <p:cNvSpPr/>
          <p:nvPr/>
        </p:nvSpPr>
        <p:spPr>
          <a:xfrm>
            <a:off x="6842580" y="2664202"/>
            <a:ext cx="399567" cy="32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7164164" y="2173240"/>
                <a:ext cx="1112420" cy="1338828"/>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𝑑</m:t>
                          </m:r>
                        </m:e>
                        <m:sub>
                          <m:r>
                            <a:rPr lang="en-US" altLang="zh-CN" sz="1350" i="1">
                              <a:latin typeface="Cambria Math" panose="02040503050406030204" pitchFamily="18" charset="0"/>
                            </a:rPr>
                            <m:t>1</m:t>
                          </m:r>
                        </m:sub>
                      </m:sSub>
                      <m:r>
                        <a:rPr lang="en-US" altLang="zh-CN" sz="1350" i="1">
                          <a:latin typeface="Cambria Math" panose="02040503050406030204" pitchFamily="18" charset="0"/>
                        </a:rPr>
                        <m:t>, </m:t>
                      </m:r>
                      <m:r>
                        <a:rPr lang="en-US" altLang="zh-CN" sz="1350" i="1">
                          <a:latin typeface="Cambria Math" panose="02040503050406030204" pitchFamily="18" charset="0"/>
                        </a:rPr>
                        <m:t>𝑓</m:t>
                      </m:r>
                      <m:d>
                        <m:dPr>
                          <m:ctrlPr>
                            <a:rPr lang="en-US" altLang="zh-CN" sz="1350" i="1">
                              <a:latin typeface="Cambria Math" panose="02040503050406030204" pitchFamily="18" charset="0"/>
                            </a:rPr>
                          </m:ctrlPr>
                        </m:dPr>
                        <m:e>
                          <m:r>
                            <a:rPr lang="en-US" altLang="zh-CN" sz="1350" i="1">
                              <a:latin typeface="Cambria Math" panose="02040503050406030204" pitchFamily="18" charset="0"/>
                            </a:rPr>
                            <m:t>𝑞</m:t>
                          </m:r>
                          <m:r>
                            <a:rPr lang="en-US" altLang="zh-CN" sz="1350" i="1">
                              <a:latin typeface="Cambria Math" panose="02040503050406030204" pitchFamily="18" charset="0"/>
                            </a:rPr>
                            <m:t>,</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𝑑</m:t>
                              </m:r>
                            </m:e>
                            <m:sub>
                              <m:r>
                                <a:rPr lang="en-US" altLang="zh-CN" sz="1350" i="1">
                                  <a:latin typeface="Cambria Math" panose="02040503050406030204" pitchFamily="18" charset="0"/>
                                </a:rPr>
                                <m:t>1</m:t>
                              </m:r>
                            </m:sub>
                          </m:sSub>
                        </m:e>
                      </m:d>
                    </m:oMath>
                  </m:oMathPara>
                </a14:m>
                <a:endParaRPr lang="en-US" altLang="zh-CN" sz="1350" dirty="0">
                  <a:latin typeface="Times New Roman" panose="02020603050405020304" pitchFamily="18" charset="0"/>
                  <a:ea typeface="华文楷体" panose="02010600040101010101" pitchFamily="2" charset="-122"/>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𝑑</m:t>
                          </m:r>
                        </m:e>
                        <m:sub>
                          <m:r>
                            <a:rPr lang="en-US" altLang="zh-CN" sz="1350" i="1">
                              <a:latin typeface="Cambria Math" panose="02040503050406030204" pitchFamily="18" charset="0"/>
                            </a:rPr>
                            <m:t>2</m:t>
                          </m:r>
                        </m:sub>
                      </m:sSub>
                      <m:r>
                        <a:rPr lang="en-US" altLang="zh-CN" sz="1350" i="1">
                          <a:latin typeface="Cambria Math" panose="02040503050406030204" pitchFamily="18" charset="0"/>
                        </a:rPr>
                        <m:t>, </m:t>
                      </m:r>
                      <m:r>
                        <a:rPr lang="en-US" altLang="zh-CN" sz="1350" i="1">
                          <a:latin typeface="Cambria Math" panose="02040503050406030204" pitchFamily="18" charset="0"/>
                        </a:rPr>
                        <m:t>𝑓</m:t>
                      </m:r>
                      <m:d>
                        <m:dPr>
                          <m:ctrlPr>
                            <a:rPr lang="en-US" altLang="zh-CN" sz="1350" i="1">
                              <a:latin typeface="Cambria Math" panose="02040503050406030204" pitchFamily="18" charset="0"/>
                            </a:rPr>
                          </m:ctrlPr>
                        </m:dPr>
                        <m:e>
                          <m:r>
                            <a:rPr lang="en-US" altLang="zh-CN" sz="1350" i="1">
                              <a:latin typeface="Cambria Math" panose="02040503050406030204" pitchFamily="18" charset="0"/>
                            </a:rPr>
                            <m:t>𝑞</m:t>
                          </m:r>
                          <m:r>
                            <a:rPr lang="en-US" altLang="zh-CN" sz="1350" i="1">
                              <a:latin typeface="Cambria Math" panose="02040503050406030204" pitchFamily="18" charset="0"/>
                            </a:rPr>
                            <m:t>,</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𝑑</m:t>
                              </m:r>
                            </m:e>
                            <m:sub>
                              <m:r>
                                <a:rPr lang="en-US" altLang="zh-CN" sz="1350" i="1">
                                  <a:latin typeface="Cambria Math" panose="02040503050406030204" pitchFamily="18" charset="0"/>
                                </a:rPr>
                                <m:t>2</m:t>
                              </m:r>
                            </m:sub>
                          </m:sSub>
                        </m:e>
                      </m:d>
                    </m:oMath>
                  </m:oMathPara>
                </a14:m>
                <a:endParaRPr lang="en-US" altLang="zh-CN" sz="1350" dirty="0">
                  <a:latin typeface="Times New Roman" panose="02020603050405020304" pitchFamily="18" charset="0"/>
                  <a:ea typeface="华文楷体" panose="02010600040101010101" pitchFamily="2" charset="-122"/>
                  <a:cs typeface="Times New Roman" panose="02020603050405020304" pitchFamily="18" charset="0"/>
                </a:endParaRPr>
              </a:p>
              <a:p>
                <a:pPr algn="ctr"/>
                <a:r>
                  <a:rPr lang="en-US" altLang="zh-CN" sz="1350" dirty="0">
                    <a:latin typeface="Times New Roman" panose="02020603050405020304" pitchFamily="18" charset="0"/>
                    <a:ea typeface="华文楷体" panose="02010600040101010101" pitchFamily="2" charset="-122"/>
                    <a:cs typeface="Times New Roman" panose="02020603050405020304" pitchFamily="18" charset="0"/>
                  </a:rPr>
                  <a:t>.</a:t>
                </a:r>
              </a:p>
              <a:p>
                <a:pPr algn="ctr"/>
                <a:r>
                  <a:rPr lang="en-US" altLang="zh-CN" sz="1350" dirty="0">
                    <a:latin typeface="Times New Roman" panose="02020603050405020304" pitchFamily="18" charset="0"/>
                    <a:ea typeface="华文楷体" panose="02010600040101010101" pitchFamily="2" charset="-122"/>
                    <a:cs typeface="Times New Roman" panose="02020603050405020304" pitchFamily="18" charset="0"/>
                  </a:rPr>
                  <a:t>.</a:t>
                </a:r>
              </a:p>
              <a:p>
                <a:pPr algn="ctr"/>
                <a:r>
                  <a:rPr lang="en-US" altLang="zh-CN" sz="1350" dirty="0">
                    <a:latin typeface="Times New Roman" panose="02020603050405020304" pitchFamily="18" charset="0"/>
                    <a:ea typeface="华文楷体" panose="02010600040101010101" pitchFamily="2" charset="-122"/>
                    <a:cs typeface="Times New Roman" panose="02020603050405020304" pitchFamily="18" charset="0"/>
                  </a:rPr>
                  <a:t>.</a:t>
                </a:r>
              </a:p>
              <a:p>
                <a:pPr algn="ctr"/>
                <a14:m>
                  <m:oMathPara xmlns:m="http://schemas.openxmlformats.org/officeDocument/2006/math">
                    <m:oMathParaPr>
                      <m:jc m:val="centerGroup"/>
                    </m:oMathParaPr>
                    <m:oMath xmlns:m="http://schemas.openxmlformats.org/officeDocument/2006/math">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𝑑</m:t>
                          </m:r>
                        </m:e>
                        <m:sub>
                          <m:r>
                            <a:rPr lang="en-US" altLang="zh-CN" sz="1350" i="1">
                              <a:latin typeface="Cambria Math" panose="02040503050406030204" pitchFamily="18" charset="0"/>
                            </a:rPr>
                            <m:t>𝑁</m:t>
                          </m:r>
                        </m:sub>
                      </m:sSub>
                      <m:r>
                        <a:rPr lang="en-US" altLang="zh-CN" sz="1350" i="1">
                          <a:latin typeface="Cambria Math" panose="02040503050406030204" pitchFamily="18" charset="0"/>
                        </a:rPr>
                        <m:t>, </m:t>
                      </m:r>
                      <m:r>
                        <a:rPr lang="en-US" altLang="zh-CN" sz="1350" i="1">
                          <a:latin typeface="Cambria Math" panose="02040503050406030204" pitchFamily="18" charset="0"/>
                        </a:rPr>
                        <m:t>𝑓</m:t>
                      </m:r>
                      <m:d>
                        <m:dPr>
                          <m:ctrlPr>
                            <a:rPr lang="en-US" altLang="zh-CN" sz="1350" i="1">
                              <a:latin typeface="Cambria Math" panose="02040503050406030204" pitchFamily="18" charset="0"/>
                            </a:rPr>
                          </m:ctrlPr>
                        </m:dPr>
                        <m:e>
                          <m:r>
                            <a:rPr lang="en-US" altLang="zh-CN" sz="1350" i="1">
                              <a:latin typeface="Cambria Math" panose="02040503050406030204" pitchFamily="18" charset="0"/>
                            </a:rPr>
                            <m:t>𝑞</m:t>
                          </m:r>
                          <m:r>
                            <a:rPr lang="en-US" altLang="zh-CN" sz="1350" i="1">
                              <a:latin typeface="Cambria Math" panose="02040503050406030204" pitchFamily="18" charset="0"/>
                            </a:rPr>
                            <m:t>,</m:t>
                          </m:r>
                          <m:sSub>
                            <m:sSubPr>
                              <m:ctrlPr>
                                <a:rPr lang="en-US" altLang="zh-CN" sz="1350" i="1">
                                  <a:latin typeface="Cambria Math" panose="02040503050406030204" pitchFamily="18" charset="0"/>
                                </a:rPr>
                              </m:ctrlPr>
                            </m:sSubPr>
                            <m:e>
                              <m:r>
                                <a:rPr lang="en-US" altLang="zh-CN" sz="1350" i="1">
                                  <a:latin typeface="Cambria Math" panose="02040503050406030204" pitchFamily="18" charset="0"/>
                                </a:rPr>
                                <m:t>𝑑</m:t>
                              </m:r>
                            </m:e>
                            <m:sub>
                              <m:r>
                                <a:rPr lang="en-US" altLang="zh-CN" sz="1350" i="1">
                                  <a:latin typeface="Cambria Math" panose="02040503050406030204" pitchFamily="18" charset="0"/>
                                </a:rPr>
                                <m:t>𝑁</m:t>
                              </m:r>
                            </m:sub>
                          </m:sSub>
                        </m:e>
                      </m:d>
                    </m:oMath>
                  </m:oMathPara>
                </a14:m>
                <a:endParaRPr lang="en-US" altLang="zh-CN" sz="135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7164164" y="2173240"/>
                <a:ext cx="1112420" cy="1338828"/>
              </a:xfrm>
              <a:prstGeom prst="rect">
                <a:avLst/>
              </a:prstGeom>
              <a:blipFill>
                <a:blip r:embed="rId6"/>
                <a:stretch>
                  <a:fillRect b="-1826"/>
                </a:stretch>
              </a:blipFill>
            </p:spPr>
            <p:txBody>
              <a:bodyPr/>
              <a:lstStyle/>
              <a:p>
                <a:r>
                  <a:rPr lang="zh-CN" altLang="en-US">
                    <a:noFill/>
                  </a:rPr>
                  <a:t> </a:t>
                </a:r>
              </a:p>
            </p:txBody>
          </p:sp>
        </mc:Fallback>
      </mc:AlternateContent>
      <p:cxnSp>
        <p:nvCxnSpPr>
          <p:cNvPr id="12" name="直接箭头连接符 11"/>
          <p:cNvCxnSpPr/>
          <p:nvPr/>
        </p:nvCxnSpPr>
        <p:spPr>
          <a:xfrm>
            <a:off x="8250615" y="2252510"/>
            <a:ext cx="0" cy="1202072"/>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7C078174-2B9F-4034-8E7E-5F8112740197}"/>
              </a:ext>
            </a:extLst>
          </p:cNvPr>
          <p:cNvSpPr/>
          <p:nvPr/>
        </p:nvSpPr>
        <p:spPr>
          <a:xfrm>
            <a:off x="8305710" y="2641554"/>
            <a:ext cx="889987" cy="369332"/>
          </a:xfrm>
          <a:prstGeom prst="rect">
            <a:avLst/>
          </a:prstGeom>
        </p:spPr>
        <p:txBody>
          <a:bodyPr wrap="none">
            <a:spAutoFit/>
          </a:bodyPr>
          <a:lstStyle/>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ranking</a:t>
            </a:r>
            <a:endParaRPr lang="zh-CN" altLang="en-US" dirty="0"/>
          </a:p>
        </p:txBody>
      </p:sp>
    </p:spTree>
    <p:extLst>
      <p:ext uri="{BB962C8B-B14F-4D97-AF65-F5344CB8AC3E}">
        <p14:creationId xmlns:p14="http://schemas.microsoft.com/office/powerpoint/2010/main" val="231314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排序的准则</a:t>
            </a:r>
            <a:endParaRPr lang="en-US" altLang="zh-CN" dirty="0"/>
          </a:p>
          <a:p>
            <a:r>
              <a:rPr lang="zh-CN" altLang="en-US" dirty="0"/>
              <a:t>在不同的搜索应用中</a:t>
            </a:r>
            <a:endParaRPr lang="en-US" altLang="zh-CN" dirty="0"/>
          </a:p>
          <a:p>
            <a:pPr lvl="1"/>
            <a:r>
              <a:rPr lang="zh-CN" altLang="en-US" dirty="0">
                <a:solidFill>
                  <a:srgbClr val="C00000"/>
                </a:solidFill>
              </a:rPr>
              <a:t>有不同的排序准则</a:t>
            </a:r>
            <a:endParaRPr lang="en-US" altLang="zh-CN" dirty="0">
              <a:solidFill>
                <a:srgbClr val="C00000"/>
              </a:solidFill>
            </a:endParaRPr>
          </a:p>
          <a:p>
            <a:r>
              <a:rPr lang="zh-CN" altLang="en-US" dirty="0"/>
              <a:t>明确的排序准则</a:t>
            </a:r>
            <a:endParaRPr lang="en-US" altLang="zh-CN" dirty="0"/>
          </a:p>
          <a:p>
            <a:pPr lvl="1"/>
            <a:r>
              <a:rPr lang="zh-CN" altLang="en-US" dirty="0">
                <a:solidFill>
                  <a:srgbClr val="C00000"/>
                </a:solidFill>
              </a:rPr>
              <a:t>时间</a:t>
            </a:r>
            <a:r>
              <a:rPr lang="en-US" altLang="zh-CN" dirty="0"/>
              <a:t>(</a:t>
            </a:r>
            <a:r>
              <a:rPr lang="zh-CN" altLang="en-US" dirty="0"/>
              <a:t>如学术搜索、</a:t>
            </a:r>
            <a:r>
              <a:rPr lang="en-US" altLang="zh-CN" dirty="0"/>
              <a:t>Email</a:t>
            </a:r>
            <a:r>
              <a:rPr lang="zh-CN" altLang="en-US" dirty="0"/>
              <a:t>搜索、新闻搜索</a:t>
            </a:r>
            <a:r>
              <a:rPr lang="en-US" altLang="zh-CN" dirty="0"/>
              <a:t>)</a:t>
            </a:r>
          </a:p>
          <a:p>
            <a:pPr lvl="1"/>
            <a:r>
              <a:rPr lang="zh-CN" altLang="en-US" dirty="0">
                <a:solidFill>
                  <a:srgbClr val="C00000"/>
                </a:solidFill>
              </a:rPr>
              <a:t>引用量</a:t>
            </a:r>
            <a:r>
              <a:rPr lang="en-US" altLang="zh-CN" dirty="0"/>
              <a:t>(</a:t>
            </a:r>
            <a:r>
              <a:rPr lang="zh-CN" altLang="en-US" dirty="0"/>
              <a:t>学术搜索</a:t>
            </a:r>
            <a:r>
              <a:rPr lang="en-US" altLang="zh-CN" dirty="0"/>
              <a:t>)</a:t>
            </a:r>
          </a:p>
          <a:p>
            <a:pPr lvl="1"/>
            <a:r>
              <a:rPr lang="zh-CN" altLang="en-US" dirty="0">
                <a:solidFill>
                  <a:srgbClr val="C00000"/>
                </a:solidFill>
              </a:rPr>
              <a:t>评论数、成交量、下载量 </a:t>
            </a:r>
            <a:r>
              <a:rPr lang="en-US" altLang="zh-CN" dirty="0"/>
              <a:t>(</a:t>
            </a:r>
            <a:r>
              <a:rPr lang="zh-CN" altLang="en-US" dirty="0"/>
              <a:t>商品搜索、</a:t>
            </a:r>
            <a:r>
              <a:rPr lang="en-US" altLang="zh-CN" dirty="0"/>
              <a:t>apps</a:t>
            </a:r>
            <a:r>
              <a:rPr lang="zh-CN" altLang="en-US" dirty="0"/>
              <a:t>搜索</a:t>
            </a:r>
            <a:r>
              <a:rPr lang="en-US" altLang="zh-CN" dirty="0"/>
              <a:t>)</a:t>
            </a:r>
          </a:p>
          <a:p>
            <a:pPr lvl="1"/>
            <a:r>
              <a:rPr lang="en-US" altLang="zh-CN" dirty="0"/>
              <a:t>……</a:t>
            </a:r>
          </a:p>
          <a:p>
            <a:r>
              <a:rPr lang="zh-CN" altLang="en-US" dirty="0"/>
              <a:t>模糊的排序准则</a:t>
            </a:r>
            <a:endParaRPr lang="en-US" altLang="zh-CN" dirty="0"/>
          </a:p>
          <a:p>
            <a:pPr lvl="1"/>
            <a:r>
              <a:rPr lang="zh-CN" altLang="en-US" dirty="0">
                <a:solidFill>
                  <a:srgbClr val="C00000"/>
                </a:solidFill>
              </a:rPr>
              <a:t>相关度</a:t>
            </a:r>
            <a:endParaRPr lang="en-US" altLang="zh-CN" dirty="0">
              <a:solidFill>
                <a:srgbClr val="C00000"/>
              </a:solidFill>
            </a:endParaRPr>
          </a:p>
          <a:p>
            <a:pPr lvl="1"/>
            <a:r>
              <a:rPr lang="zh-CN" altLang="en-US" dirty="0">
                <a:solidFill>
                  <a:srgbClr val="C00000"/>
                </a:solidFill>
              </a:rPr>
              <a:t>重要性</a:t>
            </a:r>
          </a:p>
          <a:p>
            <a:endParaRPr kumimoji="1" lang="en-US" altLang="zh-CN" dirty="0"/>
          </a:p>
        </p:txBody>
      </p:sp>
    </p:spTree>
    <p:extLst>
      <p:ext uri="{BB962C8B-B14F-4D97-AF65-F5344CB8AC3E}">
        <p14:creationId xmlns:p14="http://schemas.microsoft.com/office/powerpoint/2010/main" val="23057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sz="2000" dirty="0" smtClean="0"/>
              <a:t>pause</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152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网页搜索排序准则</a:t>
            </a:r>
            <a:endParaRPr lang="en-US" altLang="zh-CN" dirty="0"/>
          </a:p>
          <a:p>
            <a:r>
              <a:rPr lang="zh-CN" altLang="en-US" dirty="0"/>
              <a:t>相关性排序</a:t>
            </a:r>
            <a:endParaRPr lang="en-US" altLang="zh-CN" dirty="0"/>
          </a:p>
          <a:p>
            <a:pPr lvl="1"/>
            <a:r>
              <a:rPr lang="zh-CN" altLang="en-US" dirty="0"/>
              <a:t>模糊的排序准则，如何精确定义？</a:t>
            </a:r>
            <a:endParaRPr lang="en-US" altLang="zh-CN" dirty="0"/>
          </a:p>
          <a:p>
            <a:endParaRPr lang="en-US" altLang="zh-CN" dirty="0"/>
          </a:p>
          <a:p>
            <a:r>
              <a:rPr lang="zh-CN" altLang="en-US" dirty="0"/>
              <a:t>研究者们试图从查询和文档性质，以及它们中的</a:t>
            </a:r>
            <a:r>
              <a:rPr lang="zh-CN" altLang="en-US" dirty="0">
                <a:solidFill>
                  <a:srgbClr val="C00000"/>
                </a:solidFill>
              </a:rPr>
              <a:t>词的共现关系</a:t>
            </a:r>
            <a:r>
              <a:rPr lang="zh-CN" altLang="en-US" dirty="0"/>
              <a:t>，计算</a:t>
            </a:r>
            <a:r>
              <a:rPr lang="zh-CN" altLang="en-US" dirty="0">
                <a:solidFill>
                  <a:srgbClr val="C00000"/>
                </a:solidFill>
              </a:rPr>
              <a:t>查询</a:t>
            </a:r>
            <a:r>
              <a:rPr lang="en-US" altLang="zh-CN" dirty="0">
                <a:solidFill>
                  <a:srgbClr val="C00000"/>
                </a:solidFill>
              </a:rPr>
              <a:t>-</a:t>
            </a:r>
            <a:r>
              <a:rPr lang="zh-CN" altLang="en-US" dirty="0">
                <a:solidFill>
                  <a:srgbClr val="C00000"/>
                </a:solidFill>
              </a:rPr>
              <a:t>文档的相关度</a:t>
            </a:r>
            <a:endParaRPr lang="en-US" altLang="zh-CN" dirty="0">
              <a:solidFill>
                <a:srgbClr val="C00000"/>
              </a:solidFill>
            </a:endParaRPr>
          </a:p>
          <a:p>
            <a:pPr lvl="1"/>
            <a:r>
              <a:rPr lang="zh-CN" altLang="en-US" dirty="0">
                <a:solidFill>
                  <a:srgbClr val="C00000"/>
                </a:solidFill>
              </a:rPr>
              <a:t>共现次数</a:t>
            </a:r>
            <a:r>
              <a:rPr lang="en-US" altLang="zh-CN" dirty="0"/>
              <a:t>(</a:t>
            </a:r>
            <a:r>
              <a:rPr lang="zh-CN" altLang="en-US" dirty="0"/>
              <a:t>次数越多越相关</a:t>
            </a:r>
            <a:r>
              <a:rPr lang="en-US" altLang="zh-CN" dirty="0"/>
              <a:t>)</a:t>
            </a:r>
          </a:p>
          <a:p>
            <a:pPr lvl="1"/>
            <a:r>
              <a:rPr lang="zh-CN" altLang="en-US" dirty="0">
                <a:solidFill>
                  <a:srgbClr val="C00000"/>
                </a:solidFill>
              </a:rPr>
              <a:t>词的重要性</a:t>
            </a:r>
            <a:endParaRPr lang="en-US" altLang="zh-CN" dirty="0">
              <a:solidFill>
                <a:srgbClr val="C00000"/>
              </a:solidFill>
            </a:endParaRPr>
          </a:p>
          <a:p>
            <a:pPr lvl="1"/>
            <a:r>
              <a:rPr lang="zh-CN" altLang="en-US" dirty="0">
                <a:solidFill>
                  <a:srgbClr val="C00000"/>
                </a:solidFill>
              </a:rPr>
              <a:t>文档长度</a:t>
            </a:r>
            <a:endParaRPr lang="en-US" altLang="zh-CN" dirty="0">
              <a:solidFill>
                <a:srgbClr val="C00000"/>
              </a:solidFill>
            </a:endParaRPr>
          </a:p>
          <a:p>
            <a:pPr lvl="1"/>
            <a:r>
              <a:rPr lang="zh-CN" altLang="en-US" dirty="0">
                <a:solidFill>
                  <a:srgbClr val="C00000"/>
                </a:solidFill>
              </a:rPr>
              <a:t>文档重要性</a:t>
            </a:r>
            <a:r>
              <a:rPr lang="en-US" altLang="zh-CN" dirty="0"/>
              <a:t>(</a:t>
            </a:r>
            <a:r>
              <a:rPr lang="zh-CN" altLang="en-US" dirty="0"/>
              <a:t>微软主页和苹果主页谁更重要？</a:t>
            </a:r>
            <a:r>
              <a:rPr lang="en-US" altLang="zh-CN" dirty="0"/>
              <a:t>)</a:t>
            </a:r>
            <a:endParaRPr kumimoji="1" lang="en-US" altLang="zh-CN" dirty="0"/>
          </a:p>
        </p:txBody>
      </p:sp>
    </p:spTree>
    <p:extLst>
      <p:ext uri="{BB962C8B-B14F-4D97-AF65-F5344CB8AC3E}">
        <p14:creationId xmlns:p14="http://schemas.microsoft.com/office/powerpoint/2010/main" val="1040791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基于分值的排序模型</a:t>
            </a:r>
            <a:endParaRPr kumimoji="1" lang="en-US" altLang="zh-CN" dirty="0"/>
          </a:p>
          <a:p>
            <a:r>
              <a:rPr kumimoji="1" lang="zh-CN" altLang="en-US" dirty="0"/>
              <a:t>如何实现“相关性”排序？</a:t>
            </a:r>
            <a:endParaRPr kumimoji="1" lang="en-US" altLang="zh-CN" dirty="0"/>
          </a:p>
          <a:p>
            <a:pPr lvl="1"/>
            <a:r>
              <a:rPr kumimoji="1" lang="zh-CN" altLang="en-US" dirty="0"/>
              <a:t>对每一个</a:t>
            </a:r>
            <a:r>
              <a:rPr kumimoji="1" lang="zh-CN" altLang="en-US" dirty="0">
                <a:solidFill>
                  <a:srgbClr val="C00000"/>
                </a:solidFill>
              </a:rPr>
              <a:t>查询</a:t>
            </a:r>
            <a:r>
              <a:rPr kumimoji="1" lang="en-US" altLang="zh-CN" dirty="0">
                <a:solidFill>
                  <a:srgbClr val="C00000"/>
                </a:solidFill>
              </a:rPr>
              <a:t>-</a:t>
            </a:r>
            <a:r>
              <a:rPr kumimoji="1" lang="zh-CN" altLang="en-US" dirty="0">
                <a:solidFill>
                  <a:srgbClr val="C00000"/>
                </a:solidFill>
              </a:rPr>
              <a:t>文档对</a:t>
            </a:r>
            <a:r>
              <a:rPr kumimoji="1" lang="zh-CN" altLang="en-US" dirty="0"/>
              <a:t>进行打分</a:t>
            </a:r>
            <a:endParaRPr kumimoji="1" lang="en-US" altLang="zh-CN" dirty="0"/>
          </a:p>
          <a:p>
            <a:pPr lvl="1"/>
            <a:r>
              <a:rPr kumimoji="1" lang="zh-CN" altLang="en-US" dirty="0"/>
              <a:t>分值体现查询与文档的</a:t>
            </a:r>
            <a:r>
              <a:rPr kumimoji="1" lang="zh-CN" altLang="en-US" dirty="0">
                <a:solidFill>
                  <a:srgbClr val="C00000"/>
                </a:solidFill>
              </a:rPr>
              <a:t>“匹配”程度</a:t>
            </a:r>
            <a:endParaRPr kumimoji="1" lang="en-US" altLang="zh-CN" dirty="0">
              <a:solidFill>
                <a:srgbClr val="C00000"/>
              </a:solidFill>
            </a:endParaRPr>
          </a:p>
          <a:p>
            <a:pPr lvl="1"/>
            <a:r>
              <a:rPr kumimoji="1" lang="zh-CN" altLang="en-US" dirty="0"/>
              <a:t>按照分值从大到小对文档进行</a:t>
            </a:r>
            <a:r>
              <a:rPr kumimoji="1" lang="zh-CN" altLang="en-US" dirty="0">
                <a:solidFill>
                  <a:srgbClr val="C00000"/>
                </a:solidFill>
              </a:rPr>
              <a:t>排序</a:t>
            </a:r>
            <a:endParaRPr kumimoji="1" lang="en-US" altLang="zh-CN" dirty="0">
              <a:solidFill>
                <a:srgbClr val="C00000"/>
              </a:solidFill>
            </a:endParaRPr>
          </a:p>
          <a:p>
            <a:pPr lvl="1"/>
            <a:endParaRPr kumimoji="1" lang="en-US" altLang="zh-CN" dirty="0"/>
          </a:p>
          <a:p>
            <a:r>
              <a:rPr kumimoji="1" lang="zh-CN" altLang="en-US" dirty="0"/>
              <a:t>关键问题：如何计算分值？朴素的想法</a:t>
            </a:r>
            <a:endParaRPr kumimoji="1" lang="en-US" altLang="zh-CN" dirty="0"/>
          </a:p>
          <a:p>
            <a:pPr lvl="1"/>
            <a:r>
              <a:rPr kumimoji="1" lang="zh-CN" altLang="en-US" dirty="0"/>
              <a:t>如果</a:t>
            </a:r>
            <a:r>
              <a:rPr kumimoji="1" lang="zh-CN" altLang="en-US" dirty="0">
                <a:solidFill>
                  <a:srgbClr val="C00000"/>
                </a:solidFill>
              </a:rPr>
              <a:t>查询词不在文档</a:t>
            </a:r>
            <a:r>
              <a:rPr kumimoji="1" lang="zh-CN" altLang="en-US" dirty="0"/>
              <a:t>中出现，分值为</a:t>
            </a:r>
            <a:r>
              <a:rPr kumimoji="1" lang="en-US" altLang="zh-CN" dirty="0"/>
              <a:t>0</a:t>
            </a:r>
          </a:p>
          <a:p>
            <a:pPr lvl="1"/>
            <a:r>
              <a:rPr kumimoji="1" lang="zh-CN" altLang="en-US" dirty="0">
                <a:solidFill>
                  <a:srgbClr val="C00000"/>
                </a:solidFill>
              </a:rPr>
              <a:t>查询词出现的次数越多</a:t>
            </a:r>
            <a:r>
              <a:rPr kumimoji="1" lang="zh-CN" altLang="en-US" dirty="0"/>
              <a:t>，分值越高</a:t>
            </a:r>
            <a:endParaRPr kumimoji="1" lang="en-US" altLang="zh-CN" dirty="0"/>
          </a:p>
          <a:p>
            <a:pPr lvl="1"/>
            <a:r>
              <a:rPr kumimoji="1" lang="zh-CN" altLang="en-US" dirty="0"/>
              <a:t>文档中包含</a:t>
            </a:r>
            <a:r>
              <a:rPr kumimoji="1" lang="zh-CN" altLang="en-US" dirty="0">
                <a:solidFill>
                  <a:srgbClr val="C00000"/>
                </a:solidFill>
              </a:rPr>
              <a:t>不同的查询词越多</a:t>
            </a:r>
            <a:r>
              <a:rPr kumimoji="1" lang="zh-CN" altLang="en-US" dirty="0"/>
              <a:t>，分值越高</a:t>
            </a:r>
            <a:endParaRPr kumimoji="1" lang="en-US" altLang="zh-CN" dirty="0"/>
          </a:p>
          <a:p>
            <a:endParaRPr kumimoji="1" lang="en-US" altLang="zh-CN" dirty="0"/>
          </a:p>
        </p:txBody>
      </p:sp>
      <p:sp>
        <p:nvSpPr>
          <p:cNvPr id="4" name="矩形 3">
            <a:extLst>
              <a:ext uri="{FF2B5EF4-FFF2-40B4-BE49-F238E27FC236}">
                <a16:creationId xmlns:a16="http://schemas.microsoft.com/office/drawing/2014/main" id="{ADF09AA0-9D87-4521-BAD8-C17DA91B9448}"/>
              </a:ext>
            </a:extLst>
          </p:cNvPr>
          <p:cNvSpPr/>
          <p:nvPr/>
        </p:nvSpPr>
        <p:spPr>
          <a:xfrm>
            <a:off x="5358153" y="2307750"/>
            <a:ext cx="3416320" cy="369332"/>
          </a:xfrm>
          <a:prstGeom prst="rect">
            <a:avLst/>
          </a:prstGeom>
          <a:solidFill>
            <a:schemeClr val="accent3">
              <a:lumMod val="20000"/>
              <a:lumOff val="80000"/>
            </a:schemeClr>
          </a:solidFill>
          <a:ln>
            <a:solidFill>
              <a:srgbClr val="C00000"/>
            </a:solidFill>
          </a:ln>
        </p:spPr>
        <p:txBody>
          <a:bodyPr wrap="none">
            <a:spAutoFit/>
          </a:bodyPr>
          <a:lstStyle/>
          <a:p>
            <a:r>
              <a:rPr kumimoji="1" lang="zh-CN" altLang="en-US" dirty="0">
                <a:latin typeface="微软雅黑" panose="020B0503020204020204" pitchFamily="34" charset="-122"/>
                <a:ea typeface="微软雅黑" panose="020B0503020204020204" pitchFamily="34" charset="-122"/>
              </a:rPr>
              <a:t>排序模型通常也被称为</a:t>
            </a:r>
            <a:r>
              <a:rPr kumimoji="1" lang="zh-CN" altLang="en-US" b="1" dirty="0">
                <a:solidFill>
                  <a:srgbClr val="C00000"/>
                </a:solidFill>
                <a:latin typeface="微软雅黑" panose="020B0503020204020204" pitchFamily="34" charset="-122"/>
                <a:ea typeface="微软雅黑" panose="020B0503020204020204" pitchFamily="34" charset="-122"/>
              </a:rPr>
              <a:t>检索模型</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3670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简单想法：</a:t>
                </a:r>
                <a:r>
                  <a:rPr kumimoji="1" lang="en-US" altLang="zh-CN" dirty="0">
                    <a:solidFill>
                      <a:srgbClr val="C00000"/>
                    </a:solidFill>
                  </a:rPr>
                  <a:t>Jaccard</a:t>
                </a:r>
                <a:r>
                  <a:rPr kumimoji="1" lang="zh-CN" altLang="en-US" dirty="0">
                    <a:solidFill>
                      <a:srgbClr val="C00000"/>
                    </a:solidFill>
                  </a:rPr>
                  <a:t>系数</a:t>
                </a:r>
                <a:endParaRPr kumimoji="1" lang="en-US" altLang="zh-CN" dirty="0">
                  <a:solidFill>
                    <a:srgbClr val="C00000"/>
                  </a:solidFill>
                </a:endParaRPr>
              </a:p>
              <a:p>
                <a:r>
                  <a:rPr kumimoji="1" lang="en-US" altLang="zh-CN" dirty="0"/>
                  <a:t>Jaccard</a:t>
                </a:r>
                <a:r>
                  <a:rPr kumimoji="1" lang="zh-CN" altLang="en-US" dirty="0"/>
                  <a:t>系数：计算</a:t>
                </a:r>
                <a:r>
                  <a:rPr kumimoji="1" lang="zh-CN" altLang="en-US" dirty="0">
                    <a:solidFill>
                      <a:srgbClr val="C00000"/>
                    </a:solidFill>
                  </a:rPr>
                  <a:t>两个集合的重合度</a:t>
                </a:r>
                <a:endParaRPr kumimoji="1" lang="en-US" altLang="zh-CN" dirty="0">
                  <a:solidFill>
                    <a:srgbClr val="C00000"/>
                  </a:solidFill>
                </a:endParaRPr>
              </a:p>
              <a:p>
                <a:pPr marL="0" indent="0">
                  <a:buNone/>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𝐽𝐴𝐶𝐶𝐴𝑅𝐷</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𝐴</m:t>
                          </m:r>
                          <m:r>
                            <a:rPr kumimoji="1" lang="en-US" altLang="zh-CN" i="1">
                              <a:latin typeface="Cambria Math" panose="02040503050406030204" pitchFamily="18" charset="0"/>
                            </a:rPr>
                            <m:t>,</m:t>
                          </m:r>
                          <m:r>
                            <a:rPr kumimoji="1" lang="en-US" altLang="zh-CN" i="1">
                              <a:latin typeface="Cambria Math" panose="02040503050406030204" pitchFamily="18" charset="0"/>
                            </a:rPr>
                            <m:t>𝐵</m:t>
                          </m:r>
                        </m:e>
                      </m:d>
                      <m:r>
                        <a:rPr kumimoji="1" lang="en-US" altLang="zh-CN" i="1">
                          <a:latin typeface="Cambria Math" panose="02040503050406030204" pitchFamily="18" charset="0"/>
                        </a:rPr>
                        <m:t>=</m:t>
                      </m:r>
                      <m:f>
                        <m:fPr>
                          <m:ctrlPr>
                            <a:rPr kumimoji="1" lang="en-US" altLang="zh-CN" i="1">
                              <a:latin typeface="Cambria Math" panose="02040503050406030204" pitchFamily="18" charset="0"/>
                            </a:rPr>
                          </m:ctrlPr>
                        </m:fPr>
                        <m:num>
                          <m:d>
                            <m:dPr>
                              <m:begChr m:val="|"/>
                              <m:endChr m:val="|"/>
                              <m:ctrlPr>
                                <a:rPr kumimoji="1" lang="en-US" altLang="zh-CN" i="1">
                                  <a:latin typeface="Cambria Math" panose="02040503050406030204" pitchFamily="18" charset="0"/>
                                </a:rPr>
                              </m:ctrlPr>
                            </m:dPr>
                            <m:e>
                              <m:r>
                                <a:rPr kumimoji="1" lang="en-US" altLang="zh-CN" i="1">
                                  <a:latin typeface="Cambria Math" panose="02040503050406030204" pitchFamily="18" charset="0"/>
                                </a:rPr>
                                <m:t>𝐴</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𝐵</m:t>
                              </m:r>
                            </m:e>
                          </m:d>
                        </m:num>
                        <m:den>
                          <m:r>
                            <a:rPr kumimoji="1" lang="en-US" altLang="zh-CN" i="1">
                              <a:latin typeface="Cambria Math" panose="02040503050406030204" pitchFamily="18" charset="0"/>
                            </a:rPr>
                            <m:t>𝐴</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𝐵</m:t>
                          </m:r>
                        </m:den>
                      </m:f>
                    </m:oMath>
                  </m:oMathPara>
                </a14:m>
                <a:endParaRPr kumimoji="1" lang="en-US" altLang="zh-CN" dirty="0"/>
              </a:p>
              <a:p>
                <a:pPr marL="0" indent="0">
                  <a:buNone/>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𝐴</m:t>
                      </m:r>
                      <m:r>
                        <a:rPr kumimoji="1" lang="en-US" altLang="zh-CN" i="1">
                          <a:latin typeface="Cambria Math" panose="02040503050406030204" pitchFamily="18" charset="0"/>
                        </a:rPr>
                        <m:t>≠</m:t>
                      </m:r>
                      <m:r>
                        <a:rPr kumimoji="1" lang="en-US" altLang="zh-CN" i="1">
                          <a:latin typeface="Cambria Math" panose="02040503050406030204" pitchFamily="18" charset="0"/>
                        </a:rPr>
                        <m:t>𝜙</m:t>
                      </m:r>
                      <m:r>
                        <a:rPr kumimoji="1" lang="zh-CN" altLang="en-US" i="1">
                          <a:latin typeface="Cambria Math" panose="02040503050406030204" pitchFamily="18" charset="0"/>
                        </a:rPr>
                        <m:t> </m:t>
                      </m:r>
                      <m:r>
                        <m:rPr>
                          <m:sty m:val="p"/>
                        </m:rPr>
                        <a:rPr kumimoji="1" lang="en-US" altLang="zh-CN">
                          <a:latin typeface="Cambria Math" panose="02040503050406030204" pitchFamily="18" charset="0"/>
                        </a:rPr>
                        <m:t>or</m:t>
                      </m:r>
                      <m:r>
                        <a:rPr kumimoji="1" lang="en-US" altLang="zh-CN" i="1">
                          <a:latin typeface="Cambria Math" panose="02040503050406030204" pitchFamily="18" charset="0"/>
                        </a:rPr>
                        <m:t>𝐴</m:t>
                      </m:r>
                      <m:r>
                        <a:rPr kumimoji="1" lang="en-US" altLang="zh-CN" i="1">
                          <a:latin typeface="Cambria Math" panose="02040503050406030204" pitchFamily="18" charset="0"/>
                        </a:rPr>
                        <m:t>≠</m:t>
                      </m:r>
                      <m:r>
                        <a:rPr kumimoji="1" lang="en-US" altLang="zh-CN" i="1">
                          <a:latin typeface="Cambria Math" panose="02040503050406030204" pitchFamily="18" charset="0"/>
                        </a:rPr>
                        <m:t>𝜙</m:t>
                      </m:r>
                    </m:oMath>
                  </m:oMathPara>
                </a14:m>
                <a:endParaRPr kumimoji="1" lang="en-US" altLang="zh-CN" dirty="0"/>
              </a:p>
              <a:p>
                <a14:m>
                  <m:oMath xmlns:m="http://schemas.openxmlformats.org/officeDocument/2006/math">
                    <m:r>
                      <a:rPr kumimoji="1" lang="en-US" altLang="zh-CN" i="1" dirty="0">
                        <a:latin typeface="Cambria Math" panose="02040503050406030204" pitchFamily="18" charset="0"/>
                      </a:rPr>
                      <m:t>𝐽𝐴𝐶𝐶𝐴𝑅𝐷</m:t>
                    </m:r>
                    <m:r>
                      <a:rPr kumimoji="1" lang="en-US" altLang="zh-CN" i="1" dirty="0" smtClean="0">
                        <a:latin typeface="Cambria Math" panose="02040503050406030204" pitchFamily="18" charset="0"/>
                      </a:rPr>
                      <m:t>(</m:t>
                    </m:r>
                    <m:r>
                      <a:rPr kumimoji="1" lang="en-US" altLang="zh-CN" i="1" dirty="0">
                        <a:latin typeface="Cambria Math" panose="02040503050406030204" pitchFamily="18" charset="0"/>
                      </a:rPr>
                      <m:t>𝐴</m:t>
                    </m:r>
                    <m:r>
                      <a:rPr kumimoji="1" lang="en-US" altLang="zh-CN" i="1" dirty="0">
                        <a:latin typeface="Cambria Math" panose="02040503050406030204" pitchFamily="18" charset="0"/>
                      </a:rPr>
                      <m:t>, </m:t>
                    </m:r>
                    <m:r>
                      <a:rPr kumimoji="1" lang="en-US" altLang="zh-CN" i="1" dirty="0">
                        <a:latin typeface="Cambria Math" panose="02040503050406030204" pitchFamily="18" charset="0"/>
                      </a:rPr>
                      <m:t>𝐴</m:t>
                    </m:r>
                    <m:r>
                      <a:rPr kumimoji="1" lang="en-US" altLang="zh-CN" i="1" dirty="0" smtClean="0">
                        <a:latin typeface="Cambria Math" panose="02040503050406030204" pitchFamily="18" charset="0"/>
                      </a:rPr>
                      <m:t>)</m:t>
                    </m:r>
                    <m:r>
                      <a:rPr kumimoji="1" lang="en-US" altLang="zh-CN" i="1" dirty="0">
                        <a:latin typeface="Cambria Math" panose="02040503050406030204" pitchFamily="18" charset="0"/>
                      </a:rPr>
                      <m:t> = 1</m:t>
                    </m:r>
                  </m:oMath>
                </a14:m>
                <a:endParaRPr kumimoji="1" lang="en-US" altLang="zh-CN" dirty="0"/>
              </a:p>
              <a:p>
                <a14:m>
                  <m:oMath xmlns:m="http://schemas.openxmlformats.org/officeDocument/2006/math">
                    <m:r>
                      <a:rPr kumimoji="1" lang="en-US" altLang="zh-CN" i="1" dirty="0">
                        <a:latin typeface="Cambria Math" panose="02040503050406030204" pitchFamily="18" charset="0"/>
                      </a:rPr>
                      <m:t>𝐽𝐴𝐶𝐶𝐴𝑅𝐷</m:t>
                    </m:r>
                    <m:r>
                      <a:rPr kumimoji="1" lang="en-US" altLang="zh-CN" i="1" dirty="0" smtClean="0">
                        <a:latin typeface="Cambria Math" panose="02040503050406030204" pitchFamily="18" charset="0"/>
                      </a:rPr>
                      <m:t>(</m:t>
                    </m:r>
                    <m:r>
                      <a:rPr kumimoji="1" lang="en-US" altLang="zh-CN" i="1" dirty="0">
                        <a:latin typeface="Cambria Math" panose="02040503050406030204" pitchFamily="18" charset="0"/>
                      </a:rPr>
                      <m:t>𝐴</m:t>
                    </m:r>
                    <m:r>
                      <a:rPr kumimoji="1" lang="en-US" altLang="zh-CN" i="1" dirty="0">
                        <a:latin typeface="Cambria Math" panose="02040503050406030204" pitchFamily="18" charset="0"/>
                      </a:rPr>
                      <m:t>, </m:t>
                    </m:r>
                    <m:r>
                      <a:rPr kumimoji="1" lang="en-US" altLang="zh-CN" i="1" dirty="0">
                        <a:latin typeface="Cambria Math" panose="02040503050406030204" pitchFamily="18" charset="0"/>
                      </a:rPr>
                      <m:t>𝐵</m:t>
                    </m:r>
                    <m:r>
                      <a:rPr kumimoji="1" lang="en-US" altLang="zh-CN" i="1" dirty="0" smtClean="0">
                        <a:latin typeface="Cambria Math" panose="02040503050406030204" pitchFamily="18" charset="0"/>
                      </a:rPr>
                      <m:t>)</m:t>
                    </m:r>
                    <m:r>
                      <a:rPr kumimoji="1" lang="en-US" altLang="zh-CN" i="1" dirty="0">
                        <a:latin typeface="Cambria Math" panose="02040503050406030204" pitchFamily="18" charset="0"/>
                      </a:rPr>
                      <m:t> = 0 </m:t>
                    </m:r>
                    <m:r>
                      <a:rPr kumimoji="1" lang="en-US" altLang="zh-CN" i="1" dirty="0">
                        <a:latin typeface="Cambria Math" panose="02040503050406030204" pitchFamily="18" charset="0"/>
                      </a:rPr>
                      <m:t>𝑖𝑓</m:t>
                    </m:r>
                    <m:r>
                      <a:rPr kumimoji="1" lang="zh-CN" altLang="en-US" i="1" dirty="0">
                        <a:latin typeface="Cambria Math" panose="02040503050406030204" pitchFamily="18" charset="0"/>
                      </a:rPr>
                      <m:t> </m:t>
                    </m:r>
                    <m:r>
                      <a:rPr kumimoji="1" lang="en-US" altLang="zh-CN" i="1">
                        <a:latin typeface="Cambria Math" panose="02040503050406030204" pitchFamily="18" charset="0"/>
                      </a:rPr>
                      <m:t>𝐴</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𝐵</m:t>
                    </m:r>
                    <m:r>
                      <a:rPr kumimoji="1" lang="en-US" altLang="zh-CN" i="1">
                        <a:latin typeface="Cambria Math" panose="02040503050406030204" pitchFamily="18" charset="0"/>
                      </a:rPr>
                      <m:t>≠</m:t>
                    </m:r>
                    <m:r>
                      <a:rPr kumimoji="1" lang="en-US" altLang="zh-CN" i="1">
                        <a:latin typeface="Cambria Math" panose="02040503050406030204" pitchFamily="18" charset="0"/>
                      </a:rPr>
                      <m:t>𝜙</m:t>
                    </m:r>
                    <m:r>
                      <a:rPr kumimoji="1" lang="zh-CN" altLang="en-US" i="1">
                        <a:latin typeface="Cambria Math" panose="02040503050406030204" pitchFamily="18" charset="0"/>
                      </a:rPr>
                      <m:t> </m:t>
                    </m:r>
                  </m:oMath>
                </a14:m>
                <a:endParaRPr kumimoji="1" lang="en-US" altLang="zh-CN" dirty="0"/>
              </a:p>
              <a:p>
                <a:pPr lvl="1"/>
                <a:r>
                  <a:rPr kumimoji="1" lang="zh-CN" altLang="en-US" dirty="0"/>
                  <a:t>不要求</a:t>
                </a:r>
                <a:r>
                  <a:rPr kumimoji="1" lang="en-US" altLang="zh-CN" dirty="0"/>
                  <a:t>A</a:t>
                </a:r>
                <a:r>
                  <a:rPr kumimoji="1" lang="zh-CN" altLang="en-US" dirty="0"/>
                  <a:t>和</a:t>
                </a:r>
                <a:r>
                  <a:rPr kumimoji="1" lang="en-US" altLang="zh-CN" dirty="0"/>
                  <a:t>B</a:t>
                </a:r>
                <a:r>
                  <a:rPr kumimoji="1" lang="zh-CN" altLang="en-US" dirty="0"/>
                  <a:t>的大小一致</a:t>
                </a:r>
                <a:endParaRPr kumimoji="1" lang="en-US" altLang="zh-CN" dirty="0"/>
              </a:p>
              <a:p>
                <a:pPr lvl="1"/>
                <a:r>
                  <a:rPr kumimoji="1" lang="zh-CN" altLang="en-US" dirty="0"/>
                  <a:t>分值在</a:t>
                </a:r>
                <a:r>
                  <a:rPr kumimoji="1" lang="en-US" altLang="zh-CN" dirty="0"/>
                  <a:t>0~1</a:t>
                </a:r>
                <a:r>
                  <a:rPr kumimoji="1" lang="zh-CN" altLang="en-US" dirty="0"/>
                  <a:t>之间</a:t>
                </a:r>
                <a:endParaRPr kumimoji="1" lang="en-US" altLang="zh-CN" dirty="0"/>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4A9040E4-B61B-E841-ADEE-6C2EF6B99715}"/>
              </a:ext>
            </a:extLst>
          </p:cNvPr>
          <p:cNvPicPr>
            <a:picLocks noChangeAspect="1"/>
          </p:cNvPicPr>
          <p:nvPr/>
        </p:nvPicPr>
        <p:blipFill>
          <a:blip r:embed="rId3"/>
          <a:stretch>
            <a:fillRect/>
          </a:stretch>
        </p:blipFill>
        <p:spPr>
          <a:xfrm>
            <a:off x="1537574" y="3931742"/>
            <a:ext cx="3437803" cy="900608"/>
          </a:xfrm>
          <a:prstGeom prst="rect">
            <a:avLst/>
          </a:prstGeom>
        </p:spPr>
      </p:pic>
      <p:sp>
        <p:nvSpPr>
          <p:cNvPr id="5" name="文本框 4">
            <a:extLst>
              <a:ext uri="{FF2B5EF4-FFF2-40B4-BE49-F238E27FC236}">
                <a16:creationId xmlns:a16="http://schemas.microsoft.com/office/drawing/2014/main" id="{8F22FC72-F6B4-574C-B999-592A30304D9F}"/>
              </a:ext>
            </a:extLst>
          </p:cNvPr>
          <p:cNvSpPr txBox="1"/>
          <p:nvPr/>
        </p:nvSpPr>
        <p:spPr>
          <a:xfrm>
            <a:off x="5191298" y="2731413"/>
            <a:ext cx="3893820" cy="1200329"/>
          </a:xfrm>
          <a:prstGeom prst="rect">
            <a:avLst/>
          </a:prstGeom>
          <a:solidFill>
            <a:schemeClr val="accent3">
              <a:lumMod val="20000"/>
              <a:lumOff val="80000"/>
            </a:schemeClr>
          </a:solidFill>
          <a:ln>
            <a:solidFill>
              <a:srgbClr val="C00000"/>
            </a:solidFill>
          </a:ln>
        </p:spPr>
        <p:txBody>
          <a:bodyPr wrap="square" rtlCol="0">
            <a:spAutoFit/>
          </a:bodyPr>
          <a:lstStyle/>
          <a:p>
            <a:r>
              <a:rPr kumimoji="1" lang="zh-CN" altLang="en-US" dirty="0">
                <a:solidFill>
                  <a:srgbClr val="C00000"/>
                </a:solidFill>
              </a:rPr>
              <a:t>提问：在文本表示部分，我们还曾经用</a:t>
            </a:r>
            <a:r>
              <a:rPr kumimoji="1" lang="en-US" altLang="zh-CN" dirty="0">
                <a:solidFill>
                  <a:srgbClr val="C00000"/>
                </a:solidFill>
              </a:rPr>
              <a:t>Jaccard</a:t>
            </a:r>
            <a:r>
              <a:rPr kumimoji="1" lang="zh-CN" altLang="en-US" dirty="0">
                <a:solidFill>
                  <a:srgbClr val="C00000"/>
                </a:solidFill>
              </a:rPr>
              <a:t>距离计算</a:t>
            </a:r>
            <a:r>
              <a:rPr kumimoji="1" lang="en-US" altLang="zh-CN" dirty="0">
                <a:solidFill>
                  <a:srgbClr val="C00000"/>
                </a:solidFill>
              </a:rPr>
              <a:t>…</a:t>
            </a:r>
          </a:p>
          <a:p>
            <a:r>
              <a:rPr kumimoji="1" lang="en-US" altLang="zh-CN" dirty="0">
                <a:solidFill>
                  <a:srgbClr val="C00000"/>
                </a:solidFill>
              </a:rPr>
              <a:t>A</a:t>
            </a:r>
            <a:r>
              <a:rPr kumimoji="1" lang="zh-CN" altLang="en-US" dirty="0">
                <a:solidFill>
                  <a:srgbClr val="C00000"/>
                </a:solidFill>
              </a:rPr>
              <a:t>：两段文本的相似度</a:t>
            </a:r>
            <a:endParaRPr kumimoji="1" lang="en-US" altLang="zh-CN" dirty="0">
              <a:solidFill>
                <a:srgbClr val="C00000"/>
              </a:solidFill>
            </a:endParaRPr>
          </a:p>
          <a:p>
            <a:r>
              <a:rPr kumimoji="1" lang="en-US" altLang="zh-CN" dirty="0">
                <a:solidFill>
                  <a:srgbClr val="C00000"/>
                </a:solidFill>
              </a:rPr>
              <a:t>B</a:t>
            </a:r>
            <a:r>
              <a:rPr kumimoji="1" lang="zh-CN" altLang="en-US" dirty="0">
                <a:solidFill>
                  <a:srgbClr val="C00000"/>
                </a:solidFill>
              </a:rPr>
              <a:t>：两个单词的相似度</a:t>
            </a:r>
          </a:p>
        </p:txBody>
      </p:sp>
      <p:sp>
        <p:nvSpPr>
          <p:cNvPr id="6" name="矩形 5">
            <a:extLst>
              <a:ext uri="{FF2B5EF4-FFF2-40B4-BE49-F238E27FC236}">
                <a16:creationId xmlns:a16="http://schemas.microsoft.com/office/drawing/2014/main" id="{A554BAB3-DC92-4619-A5C7-142B59B74AFE}"/>
              </a:ext>
            </a:extLst>
          </p:cNvPr>
          <p:cNvSpPr/>
          <p:nvPr/>
        </p:nvSpPr>
        <p:spPr>
          <a:xfrm>
            <a:off x="6353378" y="4324977"/>
            <a:ext cx="1569660" cy="369332"/>
          </a:xfrm>
          <a:prstGeom prst="rect">
            <a:avLst/>
          </a:prstGeom>
          <a:solidFill>
            <a:schemeClr val="accent3">
              <a:lumMod val="20000"/>
              <a:lumOff val="80000"/>
            </a:schemeClr>
          </a:solidFill>
          <a:ln>
            <a:solidFill>
              <a:srgbClr val="C00000"/>
            </a:solidFill>
          </a:ln>
        </p:spPr>
        <p:txBody>
          <a:bodyPr wrap="none">
            <a:spAutoFit/>
          </a:bodyPr>
          <a:lstStyle/>
          <a:p>
            <a:r>
              <a:rPr kumimoji="1" lang="zh-CN" altLang="en-US" dirty="0">
                <a:solidFill>
                  <a:srgbClr val="C00000"/>
                </a:solidFill>
              </a:rPr>
              <a:t>提示，集合！</a:t>
            </a:r>
            <a:endParaRPr lang="zh-CN" altLang="en-US" dirty="0"/>
          </a:p>
        </p:txBody>
      </p:sp>
    </p:spTree>
    <p:extLst>
      <p:ext uri="{BB962C8B-B14F-4D97-AF65-F5344CB8AC3E}">
        <p14:creationId xmlns:p14="http://schemas.microsoft.com/office/powerpoint/2010/main" val="3913335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Jaccard</a:t>
            </a:r>
            <a:r>
              <a:rPr kumimoji="1" lang="zh-CN" altLang="en-US" dirty="0"/>
              <a:t>的问题</a:t>
            </a:r>
            <a:endParaRPr kumimoji="1" lang="en-US" altLang="zh-CN" dirty="0"/>
          </a:p>
          <a:p>
            <a:pPr lvl="1"/>
            <a:r>
              <a:rPr kumimoji="1" lang="zh-CN" altLang="en-US" dirty="0"/>
              <a:t>不考虑查询</a:t>
            </a:r>
            <a:r>
              <a:rPr kumimoji="1" lang="zh-CN" altLang="en-US" dirty="0">
                <a:solidFill>
                  <a:srgbClr val="C00000"/>
                </a:solidFill>
              </a:rPr>
              <a:t>词在文档中</a:t>
            </a:r>
            <a:r>
              <a:rPr kumimoji="1" lang="zh-CN" altLang="en-US" dirty="0"/>
              <a:t>出现的</a:t>
            </a:r>
            <a:r>
              <a:rPr kumimoji="1" lang="zh-CN" altLang="en-US" dirty="0">
                <a:solidFill>
                  <a:srgbClr val="C00000"/>
                </a:solidFill>
              </a:rPr>
              <a:t>频率</a:t>
            </a:r>
            <a:endParaRPr kumimoji="1" lang="en-US" altLang="zh-CN" dirty="0">
              <a:solidFill>
                <a:srgbClr val="C00000"/>
              </a:solidFill>
            </a:endParaRPr>
          </a:p>
          <a:p>
            <a:pPr lvl="1"/>
            <a:r>
              <a:rPr kumimoji="1" lang="zh-CN" altLang="en-US" dirty="0"/>
              <a:t>不考虑查询</a:t>
            </a:r>
            <a:r>
              <a:rPr kumimoji="1" lang="zh-CN" altLang="en-US" dirty="0">
                <a:solidFill>
                  <a:srgbClr val="C00000"/>
                </a:solidFill>
              </a:rPr>
              <a:t>词的重要度</a:t>
            </a:r>
            <a:endParaRPr kumimoji="1" lang="en-US" altLang="zh-CN" dirty="0">
              <a:solidFill>
                <a:srgbClr val="C00000"/>
              </a:solidFill>
            </a:endParaRPr>
          </a:p>
          <a:p>
            <a:pPr lvl="2"/>
            <a:r>
              <a:rPr kumimoji="1" lang="zh-CN" altLang="en-US" sz="1800" dirty="0"/>
              <a:t>查询词</a:t>
            </a:r>
            <a:r>
              <a:rPr kumimoji="1" lang="en-US" altLang="zh-CN" sz="1800" dirty="0"/>
              <a:t>1</a:t>
            </a:r>
            <a:r>
              <a:rPr kumimoji="1" lang="zh-CN" altLang="en-US" sz="1800" dirty="0"/>
              <a:t>：如何</a:t>
            </a:r>
            <a:endParaRPr kumimoji="1" lang="en-US" altLang="zh-CN" sz="1800" dirty="0"/>
          </a:p>
          <a:p>
            <a:pPr lvl="2"/>
            <a:r>
              <a:rPr kumimoji="1" lang="zh-CN" altLang="en-US" sz="1800" dirty="0"/>
              <a:t>查询词</a:t>
            </a:r>
            <a:r>
              <a:rPr kumimoji="1" lang="en-US" altLang="zh-CN" sz="1800" dirty="0"/>
              <a:t>2</a:t>
            </a:r>
            <a:r>
              <a:rPr kumimoji="1" lang="zh-CN" altLang="en-US" sz="1800" dirty="0"/>
              <a:t>：信息检索</a:t>
            </a:r>
            <a:endParaRPr kumimoji="1" lang="en-US" altLang="zh-CN" sz="1800" dirty="0"/>
          </a:p>
          <a:p>
            <a:pPr lvl="1"/>
            <a:r>
              <a:rPr kumimoji="1" lang="zh-CN" altLang="en-US" dirty="0"/>
              <a:t>没有考虑</a:t>
            </a:r>
            <a:r>
              <a:rPr kumimoji="1" lang="zh-CN" altLang="en-US" dirty="0">
                <a:solidFill>
                  <a:srgbClr val="C00000"/>
                </a:solidFill>
              </a:rPr>
              <a:t>文档的长度</a:t>
            </a:r>
            <a:r>
              <a:rPr kumimoji="1" lang="zh-CN" altLang="en-US" dirty="0"/>
              <a:t>：长文档往往会比较容易包含较多的查询单词</a:t>
            </a:r>
            <a:endParaRPr kumimoji="1" lang="en-US" altLang="zh-CN" dirty="0"/>
          </a:p>
          <a:p>
            <a:endParaRPr kumimoji="1" lang="en-US" altLang="zh-CN" sz="1800" dirty="0"/>
          </a:p>
          <a:p>
            <a:endParaRPr kumimoji="1" lang="zh-CN" altLang="en-US" dirty="0"/>
          </a:p>
          <a:p>
            <a:endParaRPr kumimoji="1" lang="en-US" altLang="zh-CN" dirty="0"/>
          </a:p>
        </p:txBody>
      </p:sp>
      <p:sp>
        <p:nvSpPr>
          <p:cNvPr id="4" name="矩形 3">
            <a:extLst>
              <a:ext uri="{FF2B5EF4-FFF2-40B4-BE49-F238E27FC236}">
                <a16:creationId xmlns:a16="http://schemas.microsoft.com/office/drawing/2014/main" id="{5F17E104-9FF7-4D16-9AAD-296E0FC01376}"/>
              </a:ext>
            </a:extLst>
          </p:cNvPr>
          <p:cNvSpPr/>
          <p:nvPr/>
        </p:nvSpPr>
        <p:spPr>
          <a:xfrm>
            <a:off x="2371750" y="3463451"/>
            <a:ext cx="3877985" cy="369332"/>
          </a:xfrm>
          <a:prstGeom prst="rect">
            <a:avLst/>
          </a:prstGeom>
          <a:solidFill>
            <a:schemeClr val="bg1">
              <a:lumMod val="95000"/>
            </a:schemeClr>
          </a:solidFill>
          <a:ln>
            <a:solidFill>
              <a:srgbClr val="C00000"/>
            </a:solidFill>
          </a:ln>
        </p:spPr>
        <p:txBody>
          <a:bodyPr wrap="none">
            <a:spAutoFit/>
          </a:bodyPr>
          <a:lstStyle/>
          <a:p>
            <a:r>
              <a:rPr kumimoji="1" lang="zh-CN" altLang="en-US" dirty="0">
                <a:solidFill>
                  <a:srgbClr val="C00000"/>
                </a:solidFill>
              </a:rPr>
              <a:t>长文档里，查询词的浓度，可能较低</a:t>
            </a:r>
            <a:endParaRPr lang="zh-CN" altLang="en-US" dirty="0">
              <a:solidFill>
                <a:srgbClr val="C00000"/>
              </a:solidFill>
            </a:endParaRPr>
          </a:p>
        </p:txBody>
      </p:sp>
    </p:spTree>
    <p:extLst>
      <p:ext uri="{BB962C8B-B14F-4D97-AF65-F5344CB8AC3E}">
        <p14:creationId xmlns:p14="http://schemas.microsoft.com/office/powerpoint/2010/main" val="3598155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sz="2000" dirty="0" smtClean="0"/>
              <a:t>pause</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775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向量空间模型</a:t>
            </a:r>
            <a:endParaRPr kumimoji="1" lang="en-US" altLang="zh-CN" dirty="0"/>
          </a:p>
          <a:p>
            <a:r>
              <a:rPr kumimoji="1" lang="zh-CN" altLang="en-US" dirty="0"/>
              <a:t>共现矩阵 </a:t>
            </a:r>
            <a:r>
              <a:rPr kumimoji="1" lang="en-US" altLang="zh-CN" dirty="0">
                <a:sym typeface="Wingdings" pitchFamily="2" charset="2"/>
              </a:rPr>
              <a:t></a:t>
            </a:r>
            <a:r>
              <a:rPr kumimoji="1" lang="zh-CN" altLang="en-US" dirty="0">
                <a:sym typeface="Wingdings" pitchFamily="2" charset="2"/>
              </a:rPr>
              <a:t> </a:t>
            </a:r>
            <a:r>
              <a:rPr kumimoji="1" lang="zh-CN" altLang="en-US" dirty="0">
                <a:solidFill>
                  <a:srgbClr val="C00000"/>
                </a:solidFill>
              </a:rPr>
              <a:t>词频矩阵</a:t>
            </a:r>
            <a:r>
              <a:rPr kumimoji="1" lang="en-US" altLang="zh-CN" dirty="0">
                <a:sym typeface="Wingdings" panose="05000000000000000000" pitchFamily="2" charset="2"/>
              </a:rPr>
              <a:t>TF-IDF</a:t>
            </a:r>
            <a:endParaRPr kumimoji="1" lang="en-US" altLang="zh-CN" dirty="0"/>
          </a:p>
        </p:txBody>
      </p:sp>
      <p:pic>
        <p:nvPicPr>
          <p:cNvPr id="6" name="图片 5">
            <a:extLst>
              <a:ext uri="{FF2B5EF4-FFF2-40B4-BE49-F238E27FC236}">
                <a16:creationId xmlns:a16="http://schemas.microsoft.com/office/drawing/2014/main" id="{454E7811-13A8-4A41-BFFE-DAEB3E4B5992}"/>
              </a:ext>
            </a:extLst>
          </p:cNvPr>
          <p:cNvPicPr>
            <a:picLocks noChangeAspect="1"/>
          </p:cNvPicPr>
          <p:nvPr/>
        </p:nvPicPr>
        <p:blipFill>
          <a:blip r:embed="rId2"/>
          <a:stretch>
            <a:fillRect/>
          </a:stretch>
        </p:blipFill>
        <p:spPr>
          <a:xfrm>
            <a:off x="4033124" y="1922747"/>
            <a:ext cx="3217884" cy="1298005"/>
          </a:xfrm>
          <a:prstGeom prst="rect">
            <a:avLst/>
          </a:prstGeom>
        </p:spPr>
      </p:pic>
      <p:pic>
        <p:nvPicPr>
          <p:cNvPr id="7" name="图片 6">
            <a:extLst>
              <a:ext uri="{FF2B5EF4-FFF2-40B4-BE49-F238E27FC236}">
                <a16:creationId xmlns:a16="http://schemas.microsoft.com/office/drawing/2014/main" id="{9F257800-DDA0-4440-9CE0-F25C0D94C899}"/>
              </a:ext>
            </a:extLst>
          </p:cNvPr>
          <p:cNvPicPr>
            <a:picLocks noChangeAspect="1"/>
          </p:cNvPicPr>
          <p:nvPr/>
        </p:nvPicPr>
        <p:blipFill>
          <a:blip r:embed="rId3"/>
          <a:stretch>
            <a:fillRect/>
          </a:stretch>
        </p:blipFill>
        <p:spPr>
          <a:xfrm>
            <a:off x="207488" y="1759358"/>
            <a:ext cx="3217883" cy="1257373"/>
          </a:xfrm>
          <a:prstGeom prst="rect">
            <a:avLst/>
          </a:prstGeom>
        </p:spPr>
      </p:pic>
      <p:sp>
        <p:nvSpPr>
          <p:cNvPr id="8" name="下箭头 7">
            <a:extLst>
              <a:ext uri="{FF2B5EF4-FFF2-40B4-BE49-F238E27FC236}">
                <a16:creationId xmlns:a16="http://schemas.microsoft.com/office/drawing/2014/main" id="{F0C309C2-CAAE-6249-8EDF-9819817D5C15}"/>
              </a:ext>
            </a:extLst>
          </p:cNvPr>
          <p:cNvSpPr/>
          <p:nvPr/>
        </p:nvSpPr>
        <p:spPr>
          <a:xfrm rot="18115241">
            <a:off x="3647978" y="2428210"/>
            <a:ext cx="299258" cy="368531"/>
          </a:xfrm>
          <a:prstGeom prst="downArrow">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a:extLst>
              <a:ext uri="{FF2B5EF4-FFF2-40B4-BE49-F238E27FC236}">
                <a16:creationId xmlns:a16="http://schemas.microsoft.com/office/drawing/2014/main" id="{26C43F72-D886-4E11-A994-47A75D6C497F}"/>
              </a:ext>
            </a:extLst>
          </p:cNvPr>
          <p:cNvPicPr>
            <a:picLocks noChangeAspect="1"/>
          </p:cNvPicPr>
          <p:nvPr/>
        </p:nvPicPr>
        <p:blipFill>
          <a:blip r:embed="rId4"/>
          <a:stretch>
            <a:fillRect/>
          </a:stretch>
        </p:blipFill>
        <p:spPr>
          <a:xfrm>
            <a:off x="5358706" y="3536485"/>
            <a:ext cx="3288180" cy="1333965"/>
          </a:xfrm>
          <a:prstGeom prst="rect">
            <a:avLst/>
          </a:prstGeom>
        </p:spPr>
      </p:pic>
      <p:sp>
        <p:nvSpPr>
          <p:cNvPr id="10" name="下箭头 7">
            <a:extLst>
              <a:ext uri="{FF2B5EF4-FFF2-40B4-BE49-F238E27FC236}">
                <a16:creationId xmlns:a16="http://schemas.microsoft.com/office/drawing/2014/main" id="{EFB75A1E-BA25-40EE-B4D1-33FB24A9354E}"/>
              </a:ext>
            </a:extLst>
          </p:cNvPr>
          <p:cNvSpPr/>
          <p:nvPr/>
        </p:nvSpPr>
        <p:spPr>
          <a:xfrm rot="18115241">
            <a:off x="4848704" y="3723610"/>
            <a:ext cx="299258" cy="368531"/>
          </a:xfrm>
          <a:prstGeom prst="downArrow">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70256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lnSpcReduction="10000"/>
              </a:bodyPr>
              <a:lstStyle/>
              <a:p>
                <a:r>
                  <a:rPr kumimoji="1" lang="zh-CN" altLang="en-US" dirty="0"/>
                  <a:t>向量空间模型</a:t>
                </a:r>
                <a:endParaRPr kumimoji="1" lang="en-US" altLang="zh-CN" dirty="0"/>
              </a:p>
              <a:p>
                <a:r>
                  <a:rPr kumimoji="1" lang="zh-CN" altLang="en-US" dirty="0"/>
                  <a:t>共现矩阵 </a:t>
                </a:r>
                <a:r>
                  <a:rPr kumimoji="1" lang="en-US" altLang="zh-CN" dirty="0">
                    <a:sym typeface="Wingdings" pitchFamily="2" charset="2"/>
                  </a:rPr>
                  <a:t></a:t>
                </a:r>
                <a:r>
                  <a:rPr kumimoji="1" lang="zh-CN" altLang="en-US" dirty="0">
                    <a:sym typeface="Wingdings" pitchFamily="2" charset="2"/>
                  </a:rPr>
                  <a:t> </a:t>
                </a:r>
                <a:r>
                  <a:rPr kumimoji="1" lang="zh-CN" altLang="en-US" dirty="0"/>
                  <a:t>词频矩阵</a:t>
                </a:r>
                <a:r>
                  <a:rPr kumimoji="1" lang="en-US" altLang="zh-CN" dirty="0">
                    <a:sym typeface="Wingdings" panose="05000000000000000000" pitchFamily="2" charset="2"/>
                  </a:rPr>
                  <a:t>TF-IDF</a:t>
                </a:r>
              </a:p>
              <a:p>
                <a:pPr lvl="1">
                  <a:lnSpc>
                    <a:spcPct val="120000"/>
                  </a:lnSpc>
                </a:pPr>
                <a:r>
                  <a:rPr lang="en-US" altLang="zh-CN" dirty="0" err="1"/>
                  <a:t>tf-idf</a:t>
                </a:r>
                <a:r>
                  <a:rPr lang="en-US" altLang="zh-CN" dirty="0"/>
                  <a:t>(w, d)</a:t>
                </a:r>
                <a:r>
                  <a:rPr lang="zh-CN" altLang="en-US" dirty="0"/>
                  <a:t>：衡量某一个词在文档中的重要性</a:t>
                </a:r>
                <a:endParaRPr lang="en-US" altLang="zh-CN" dirty="0"/>
              </a:p>
              <a:p>
                <a:pPr lvl="2">
                  <a:lnSpc>
                    <a:spcPct val="120000"/>
                  </a:lnSpc>
                </a:pPr>
                <a:r>
                  <a:rPr lang="en-US" altLang="zh-CN" dirty="0" err="1"/>
                  <a:t>tf</a:t>
                </a:r>
                <a:r>
                  <a:rPr lang="en-US" altLang="zh-CN" dirty="0"/>
                  <a:t>(w, d)</a:t>
                </a:r>
                <a:r>
                  <a:rPr lang="zh-CN" altLang="en-US" dirty="0"/>
                  <a:t>：</a:t>
                </a:r>
                <a:r>
                  <a:rPr lang="en-US" altLang="zh-CN" dirty="0">
                    <a:solidFill>
                      <a:srgbClr val="C00000"/>
                    </a:solidFill>
                  </a:rPr>
                  <a:t>term frequency</a:t>
                </a:r>
                <a:r>
                  <a:rPr lang="zh-CN" altLang="en-US" dirty="0"/>
                  <a:t>，词</a:t>
                </a:r>
                <a:r>
                  <a:rPr lang="en-US" altLang="zh-CN" dirty="0"/>
                  <a:t>w</a:t>
                </a:r>
                <a:r>
                  <a:rPr lang="zh-CN" altLang="en-US" dirty="0"/>
                  <a:t>在文档</a:t>
                </a:r>
                <a:r>
                  <a:rPr lang="en-US" altLang="zh-CN" dirty="0"/>
                  <a:t>d(</a:t>
                </a:r>
                <a:r>
                  <a:rPr lang="zh-CN" altLang="en-US" dirty="0"/>
                  <a:t>查询</a:t>
                </a:r>
                <a:r>
                  <a:rPr lang="en-US" altLang="zh-CN" dirty="0"/>
                  <a:t>)</a:t>
                </a:r>
                <a:r>
                  <a:rPr lang="zh-CN" altLang="en-US" dirty="0"/>
                  <a:t>中出现的次数，除以文档长度</a:t>
                </a:r>
                <a:endParaRPr lang="en-US" altLang="zh-CN" dirty="0"/>
              </a:p>
              <a:p>
                <a:pPr lvl="2">
                  <a:lnSpc>
                    <a:spcPct val="120000"/>
                  </a:lnSpc>
                </a:pPr>
                <a:r>
                  <a:rPr lang="en-US" altLang="zh-CN" dirty="0" err="1"/>
                  <a:t>tf</a:t>
                </a:r>
                <a:r>
                  <a:rPr lang="en-US" altLang="zh-CN" dirty="0"/>
                  <a:t>(w, d)</a:t>
                </a:r>
                <a:r>
                  <a:rPr lang="zh-CN" altLang="en-US" dirty="0"/>
                  <a:t>越大，对文档</a:t>
                </a:r>
                <a:r>
                  <a:rPr lang="en-US" altLang="zh-CN" dirty="0"/>
                  <a:t>d</a:t>
                </a:r>
                <a:r>
                  <a:rPr lang="zh-CN" altLang="en-US" dirty="0"/>
                  <a:t>而言</a:t>
                </a:r>
                <a:r>
                  <a:rPr lang="en-US" altLang="zh-CN" dirty="0"/>
                  <a:t>w</a:t>
                </a:r>
                <a:r>
                  <a:rPr lang="zh-CN" altLang="en-US" dirty="0"/>
                  <a:t>越重要</a:t>
                </a:r>
                <a:endParaRPr lang="en-US" altLang="zh-CN" dirty="0"/>
              </a:p>
              <a:p>
                <a:pPr lvl="1">
                  <a:lnSpc>
                    <a:spcPct val="120000"/>
                  </a:lnSpc>
                </a:pPr>
                <a:r>
                  <a:rPr lang="en-US" altLang="zh-CN" dirty="0" err="1"/>
                  <a:t>df</a:t>
                </a:r>
                <a:r>
                  <a:rPr lang="en-US" altLang="zh-CN" dirty="0"/>
                  <a:t>(w)</a:t>
                </a:r>
                <a:r>
                  <a:rPr lang="zh-CN" altLang="en-US" dirty="0"/>
                  <a:t>：</a:t>
                </a:r>
                <a:r>
                  <a:rPr lang="en-US" altLang="zh-CN" dirty="0">
                    <a:solidFill>
                      <a:srgbClr val="C00000"/>
                    </a:solidFill>
                  </a:rPr>
                  <a:t>document frequency</a:t>
                </a:r>
                <a:r>
                  <a:rPr lang="zh-CN" altLang="en-US" dirty="0"/>
                  <a:t>，在整个数据集合中，包含</a:t>
                </a:r>
                <a:r>
                  <a:rPr lang="en-US" altLang="zh-CN" dirty="0"/>
                  <a:t>w</a:t>
                </a:r>
                <a:r>
                  <a:rPr lang="zh-CN" altLang="en-US" dirty="0"/>
                  <a:t>的文档个数。</a:t>
                </a:r>
                <a:r>
                  <a:rPr lang="en-US" altLang="zh-CN" dirty="0" err="1"/>
                  <a:t>df</a:t>
                </a:r>
                <a:r>
                  <a:rPr lang="en-US" altLang="zh-CN" dirty="0"/>
                  <a:t>(w)</a:t>
                </a:r>
                <a:r>
                  <a:rPr lang="zh-CN" altLang="en-US" dirty="0"/>
                  <a:t>越大，</a:t>
                </a:r>
                <a:r>
                  <a:rPr lang="en-US" altLang="zh-CN" dirty="0"/>
                  <a:t>w</a:t>
                </a:r>
                <a:r>
                  <a:rPr lang="zh-CN" altLang="en-US" dirty="0"/>
                  <a:t>越不重要。极端情况，</a:t>
                </a:r>
                <a:r>
                  <a:rPr lang="en-US" altLang="zh-CN" dirty="0"/>
                  <a:t>w=</a:t>
                </a:r>
                <a:r>
                  <a:rPr lang="zh-CN" altLang="en-US" dirty="0"/>
                  <a:t>“的”，有可能在每一个文档中都出现</a:t>
                </a:r>
                <a:r>
                  <a:rPr lang="en-US" altLang="zh-CN" dirty="0"/>
                  <a:t>(</a:t>
                </a:r>
                <a:r>
                  <a:rPr lang="zh-CN" altLang="en-US" dirty="0"/>
                  <a:t>停用词</a:t>
                </a:r>
                <a:r>
                  <a:rPr lang="en-US" altLang="zh-CN" dirty="0"/>
                  <a:t>)</a:t>
                </a:r>
                <a:r>
                  <a:rPr lang="zh-CN" altLang="en-US" dirty="0"/>
                  <a:t>。注意</a:t>
                </a:r>
                <a:r>
                  <a:rPr lang="en-US" altLang="zh-CN" dirty="0" err="1"/>
                  <a:t>df</a:t>
                </a:r>
                <a:r>
                  <a:rPr lang="en-US" altLang="zh-CN" dirty="0"/>
                  <a:t>(w)</a:t>
                </a:r>
                <a:r>
                  <a:rPr lang="zh-CN" altLang="en-US" dirty="0"/>
                  <a:t>与文档</a:t>
                </a:r>
                <a:r>
                  <a:rPr lang="en-US" altLang="zh-CN" dirty="0"/>
                  <a:t>d</a:t>
                </a:r>
                <a:r>
                  <a:rPr lang="zh-CN" altLang="en-US" dirty="0"/>
                  <a:t>没有直接关系</a:t>
                </a:r>
                <a:endParaRPr lang="en-US" altLang="zh-CN" dirty="0"/>
              </a:p>
              <a:p>
                <a:pPr lvl="1">
                  <a:lnSpc>
                    <a:spcPct val="120000"/>
                  </a:lnSpc>
                </a:pPr>
                <a:r>
                  <a:rPr lang="en-US" altLang="zh-CN" dirty="0" err="1"/>
                  <a:t>idf</a:t>
                </a:r>
                <a:r>
                  <a:rPr lang="en-US" altLang="zh-CN" dirty="0"/>
                  <a:t> (w): </a:t>
                </a:r>
                <a:r>
                  <a:rPr lang="en-US" altLang="zh-CN" dirty="0">
                    <a:solidFill>
                      <a:srgbClr val="C00000"/>
                    </a:solidFill>
                  </a:rPr>
                  <a:t>inverse</a:t>
                </a:r>
                <a:r>
                  <a:rPr lang="zh-CN" altLang="en-US" dirty="0">
                    <a:solidFill>
                      <a:srgbClr val="C00000"/>
                    </a:solidFill>
                  </a:rPr>
                  <a:t> </a:t>
                </a:r>
                <a:r>
                  <a:rPr lang="en-US" altLang="zh-CN" dirty="0">
                    <a:solidFill>
                      <a:srgbClr val="C00000"/>
                    </a:solidFill>
                  </a:rPr>
                  <a:t>document frequency</a:t>
                </a:r>
                <a:r>
                  <a:rPr lang="en-US" altLang="zh-CN" dirty="0"/>
                  <a:t>,</a:t>
                </a:r>
              </a:p>
              <a:p>
                <a:pPr lvl="2">
                  <a:lnSpc>
                    <a:spcPct val="120000"/>
                  </a:lnSpc>
                </a:pPr>
                <a14:m>
                  <m:oMath xmlns:m="http://schemas.openxmlformats.org/officeDocument/2006/math">
                    <m:r>
                      <m:rPr>
                        <m:sty m:val="p"/>
                      </m:rPr>
                      <a:rPr lang="en-US" altLang="zh-CN">
                        <a:latin typeface="Cambria Math" panose="02040503050406030204" pitchFamily="18" charset="0"/>
                      </a:rPr>
                      <m:t>idf</m:t>
                    </m:r>
                    <m:r>
                      <a:rPr lang="en-US" altLang="zh-CN" smtClean="0">
                        <a:latin typeface="Cambria Math" panose="02040503050406030204" pitchFamily="18" charset="0"/>
                      </a:rPr>
                      <m:t>(</m:t>
                    </m:r>
                    <m:r>
                      <m:rPr>
                        <m:sty m:val="p"/>
                      </m:rPr>
                      <a:rPr lang="en-US" altLang="zh-CN">
                        <a:latin typeface="Cambria Math" panose="02040503050406030204" pitchFamily="18" charset="0"/>
                      </a:rPr>
                      <m:t>w</m:t>
                    </m:r>
                    <m:r>
                      <a:rPr lang="en-US" altLang="zh-CN" smtClean="0">
                        <a:latin typeface="Cambria Math" panose="02040503050406030204" pitchFamily="18" charset="0"/>
                      </a:rPr>
                      <m:t>)</m:t>
                    </m:r>
                    <m:r>
                      <a:rPr lang="en-US" altLang="zh-CN">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f>
                          <m:fPr>
                            <m:ctrlPr>
                              <a:rPr lang="en-US" altLang="zh-CN" i="1">
                                <a:latin typeface="Cambria Math" panose="02040503050406030204" pitchFamily="18" charset="0"/>
                              </a:rPr>
                            </m:ctrlPr>
                          </m:fPr>
                          <m:num>
                            <m:r>
                              <a:rPr lang="en-US" altLang="zh-CN">
                                <a:latin typeface="Cambria Math" panose="02040503050406030204" pitchFamily="18" charset="0"/>
                              </a:rPr>
                              <m:t>𝑁</m:t>
                            </m:r>
                          </m:num>
                          <m:den>
                            <m:r>
                              <m:rPr>
                                <m:sty m:val="p"/>
                              </m:rPr>
                              <a:rPr lang="en-US" altLang="zh-CN">
                                <a:latin typeface="Cambria Math" panose="02040503050406030204" pitchFamily="18" charset="0"/>
                              </a:rPr>
                              <m:t>df</m:t>
                            </m:r>
                            <m:r>
                              <a:rPr lang="en-US" altLang="zh-CN" smtClean="0">
                                <a:latin typeface="Cambria Math" panose="02040503050406030204" pitchFamily="18" charset="0"/>
                              </a:rPr>
                              <m:t>(</m:t>
                            </m:r>
                            <m:r>
                              <a:rPr lang="en-US" altLang="zh-CN">
                                <a:latin typeface="Cambria Math" panose="02040503050406030204" pitchFamily="18" charset="0"/>
                              </a:rPr>
                              <m:t>𝑤</m:t>
                            </m:r>
                            <m:r>
                              <a:rPr lang="en-US" altLang="zh-CN" smtClean="0">
                                <a:latin typeface="Cambria Math" panose="02040503050406030204" pitchFamily="18" charset="0"/>
                              </a:rPr>
                              <m:t>)</m:t>
                            </m:r>
                          </m:den>
                        </m:f>
                      </m:e>
                    </m:func>
                  </m:oMath>
                </a14:m>
                <a:r>
                  <a:rPr lang="zh-CN" altLang="en-US" dirty="0"/>
                  <a:t>，其中</a:t>
                </a:r>
                <a:r>
                  <a:rPr lang="en-US" altLang="zh-CN" dirty="0"/>
                  <a:t>N</a:t>
                </a:r>
                <a:r>
                  <a:rPr lang="zh-CN" altLang="en-US" dirty="0"/>
                  <a:t>为整个集合中文档数目</a:t>
                </a:r>
                <a:endParaRPr lang="en-US" altLang="zh-CN" dirty="0"/>
              </a:p>
              <a:p>
                <a:pPr lvl="1">
                  <a:lnSpc>
                    <a:spcPct val="120000"/>
                  </a:lnSpc>
                </a:pPr>
                <a:r>
                  <a:rPr lang="en-US" altLang="zh-CN" dirty="0" err="1">
                    <a:solidFill>
                      <a:srgbClr val="C00000"/>
                    </a:solidFill>
                  </a:rPr>
                  <a:t>tf-idf</a:t>
                </a:r>
                <a:r>
                  <a:rPr lang="en-US" altLang="zh-CN" dirty="0">
                    <a:solidFill>
                      <a:srgbClr val="C00000"/>
                    </a:solidFill>
                  </a:rPr>
                  <a:t>(w, d) = </a:t>
                </a:r>
                <a:r>
                  <a:rPr lang="en-US" altLang="zh-CN" dirty="0" err="1">
                    <a:solidFill>
                      <a:srgbClr val="C00000"/>
                    </a:solidFill>
                  </a:rPr>
                  <a:t>tf</a:t>
                </a:r>
                <a:r>
                  <a:rPr lang="en-US" altLang="zh-CN" dirty="0">
                    <a:solidFill>
                      <a:srgbClr val="C00000"/>
                    </a:solidFill>
                  </a:rPr>
                  <a:t>(w, d) * </a:t>
                </a:r>
                <a:r>
                  <a:rPr lang="en-US" altLang="zh-CN" dirty="0" err="1">
                    <a:solidFill>
                      <a:srgbClr val="C00000"/>
                    </a:solidFill>
                  </a:rPr>
                  <a:t>idf</a:t>
                </a:r>
                <a:r>
                  <a:rPr lang="en-US" altLang="zh-CN" dirty="0">
                    <a:solidFill>
                      <a:srgbClr val="C00000"/>
                    </a:solidFill>
                  </a:rPr>
                  <a:t> (w)</a:t>
                </a:r>
              </a:p>
              <a:p>
                <a:pPr lvl="1">
                  <a:lnSpc>
                    <a:spcPct val="120000"/>
                  </a:lnSpc>
                </a:pPr>
                <a:endParaRPr lang="en-US" altLang="zh-CN" dirty="0"/>
              </a:p>
              <a:p>
                <a:pPr lvl="1">
                  <a:lnSpc>
                    <a:spcPct val="120000"/>
                  </a:lnSpc>
                </a:pPr>
                <a:endParaRPr lang="en-US" altLang="zh-CN" dirty="0"/>
              </a:p>
              <a:p>
                <a:pPr>
                  <a:lnSpc>
                    <a:spcPct val="120000"/>
                  </a:lnSpc>
                </a:pPr>
                <a:endParaRPr lang="en-US" altLang="zh-CN" dirty="0"/>
              </a:p>
              <a:p>
                <a:endParaRPr kumimoji="1" lang="en-US" altLang="zh-CN" dirty="0"/>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1548" r="-1259"/>
                </a:stretch>
              </a:blipFill>
            </p:spPr>
            <p:txBody>
              <a:bodyPr/>
              <a:lstStyle/>
              <a:p>
                <a:r>
                  <a:rPr lang="zh-CN" altLang="en-US">
                    <a:noFill/>
                  </a:rPr>
                  <a:t> </a:t>
                </a:r>
              </a:p>
            </p:txBody>
          </p:sp>
        </mc:Fallback>
      </mc:AlternateContent>
      <p:sp>
        <p:nvSpPr>
          <p:cNvPr id="6" name="矩形 5"/>
          <p:cNvSpPr/>
          <p:nvPr/>
        </p:nvSpPr>
        <p:spPr>
          <a:xfrm>
            <a:off x="6131132" y="3832820"/>
            <a:ext cx="2822864" cy="923330"/>
          </a:xfrm>
          <a:prstGeom prst="rect">
            <a:avLst/>
          </a:prstGeom>
          <a:solidFill>
            <a:schemeClr val="accent3">
              <a:lumMod val="20000"/>
              <a:lumOff val="80000"/>
            </a:schemeClr>
          </a:solidFill>
          <a:ln>
            <a:solidFill>
              <a:srgbClr val="C00000"/>
            </a:solidFill>
          </a:ln>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词袋</a:t>
            </a:r>
            <a:r>
              <a:rPr lang="en-US" altLang="zh-CN" dirty="0">
                <a:latin typeface="微软雅黑" panose="020B0503020204020204" pitchFamily="34" charset="-122"/>
                <a:ea typeface="微软雅黑" panose="020B0503020204020204" pitchFamily="34" charset="-122"/>
              </a:rPr>
              <a:t>(bag of words)</a:t>
            </a:r>
            <a:r>
              <a:rPr lang="zh-CN" altLang="en-US" dirty="0">
                <a:latin typeface="微软雅黑" panose="020B0503020204020204" pitchFamily="34" charset="-122"/>
                <a:ea typeface="微软雅黑" panose="020B0503020204020204" pitchFamily="34" charset="-122"/>
              </a:rPr>
              <a:t>假设：不考虑词在查询</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文档</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中出现的</a:t>
            </a:r>
            <a:r>
              <a:rPr lang="zh-CN" altLang="en-US" dirty="0">
                <a:solidFill>
                  <a:srgbClr val="C00000"/>
                </a:solidFill>
                <a:latin typeface="微软雅黑" panose="020B0503020204020204" pitchFamily="34" charset="-122"/>
                <a:ea typeface="微软雅黑" panose="020B0503020204020204" pitchFamily="34" charset="-122"/>
              </a:rPr>
              <a:t>位置和顺序</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2004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对信息检索系统的基本假设</a:t>
            </a:r>
            <a:endParaRPr lang="en-US" altLang="zh-CN" dirty="0"/>
          </a:p>
          <a:p>
            <a:r>
              <a:rPr lang="zh-CN" altLang="en-US" sz="1800" b="1" dirty="0"/>
              <a:t>静态文档集合</a:t>
            </a:r>
            <a:endParaRPr lang="en-US" altLang="zh-CN" sz="1800" b="1" dirty="0"/>
          </a:p>
          <a:p>
            <a:pPr lvl="1"/>
            <a:r>
              <a:rPr lang="zh-CN" altLang="en-US" dirty="0"/>
              <a:t>假设在用户搜索的时刻，文档集合</a:t>
            </a:r>
            <a:r>
              <a:rPr lang="zh-CN" altLang="en-US" dirty="0">
                <a:solidFill>
                  <a:srgbClr val="C00000"/>
                </a:solidFill>
              </a:rPr>
              <a:t>不发生变化</a:t>
            </a:r>
            <a:endParaRPr lang="en-US" altLang="zh-CN" dirty="0">
              <a:solidFill>
                <a:srgbClr val="C00000"/>
              </a:solidFill>
            </a:endParaRPr>
          </a:p>
          <a:p>
            <a:r>
              <a:rPr lang="zh-CN" altLang="en-US" sz="1800" b="1" dirty="0"/>
              <a:t>检索目的</a:t>
            </a:r>
            <a:endParaRPr lang="en-US" altLang="zh-CN" sz="1800" b="1" dirty="0"/>
          </a:p>
          <a:p>
            <a:pPr lvl="1"/>
            <a:r>
              <a:rPr lang="zh-CN" altLang="en-US" dirty="0"/>
              <a:t>从文档集合中检索出与用户的</a:t>
            </a:r>
            <a:r>
              <a:rPr lang="zh-CN" altLang="en-US" b="1" dirty="0"/>
              <a:t>信息需求</a:t>
            </a:r>
            <a:r>
              <a:rPr lang="zh-CN" altLang="en-US" b="1" dirty="0">
                <a:solidFill>
                  <a:srgbClr val="C00000"/>
                </a:solidFill>
              </a:rPr>
              <a:t>相关</a:t>
            </a:r>
            <a:r>
              <a:rPr lang="zh-CN" altLang="en-US" dirty="0"/>
              <a:t>的文档，从而帮助用户完成某一特定</a:t>
            </a:r>
            <a:r>
              <a:rPr lang="zh-CN" altLang="en-US" dirty="0">
                <a:solidFill>
                  <a:srgbClr val="C00000"/>
                </a:solidFill>
              </a:rPr>
              <a:t>任务</a:t>
            </a:r>
          </a:p>
          <a:p>
            <a:endParaRPr kumimoji="1" lang="en-US" altLang="zh-CN" dirty="0"/>
          </a:p>
        </p:txBody>
      </p:sp>
    </p:spTree>
    <p:extLst>
      <p:ext uri="{BB962C8B-B14F-4D97-AF65-F5344CB8AC3E}">
        <p14:creationId xmlns:p14="http://schemas.microsoft.com/office/powerpoint/2010/main" val="2206455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假设有如下文集</a:t>
            </a:r>
            <a:endParaRPr kumimoji="1" lang="en-US" altLang="zh-CN" dirty="0"/>
          </a:p>
          <a:p>
            <a:endParaRPr kumimoji="1" lang="en-US" altLang="zh-CN" dirty="0"/>
          </a:p>
          <a:p>
            <a:r>
              <a:rPr kumimoji="1" lang="zh-CN" altLang="en-US" sz="1400" dirty="0"/>
              <a:t>词汇表如下</a:t>
            </a:r>
            <a:endParaRPr kumimoji="1" lang="en-US" altLang="zh-CN" sz="1400" dirty="0"/>
          </a:p>
          <a:p>
            <a:pPr lvl="1"/>
            <a:r>
              <a:rPr lang="zh-CN" altLang="zh-CN" sz="1200" dirty="0"/>
              <a:t>人民大学、明德楼、办公室、北京大学、未名湖、一勺池、是、小、湖泊、大</a:t>
            </a:r>
          </a:p>
          <a:p>
            <a:pPr lvl="1"/>
            <a:r>
              <a:rPr lang="zh-CN" altLang="zh-CN" sz="1200" dirty="0"/>
              <a:t>词汇表有</a:t>
            </a:r>
            <a:r>
              <a:rPr lang="en-US" altLang="zh-CN" sz="1200" dirty="0"/>
              <a:t>10</a:t>
            </a:r>
            <a:r>
              <a:rPr lang="zh-CN" altLang="zh-CN" sz="1200" dirty="0"/>
              <a:t>个词</a:t>
            </a:r>
            <a:endParaRPr lang="en-US" altLang="zh-CN" sz="1200" dirty="0"/>
          </a:p>
          <a:p>
            <a:pPr lvl="1"/>
            <a:endParaRPr lang="zh-CN" altLang="zh-CN" dirty="0"/>
          </a:p>
          <a:p>
            <a:pPr lvl="1"/>
            <a:endParaRPr kumimoji="1" lang="en-US" altLang="zh-CN" dirty="0"/>
          </a:p>
          <a:p>
            <a:endParaRPr kumimoji="1" lang="en-US" altLang="zh-CN" dirty="0"/>
          </a:p>
        </p:txBody>
      </p:sp>
      <p:graphicFrame>
        <p:nvGraphicFramePr>
          <p:cNvPr id="4" name="表格 3"/>
          <p:cNvGraphicFramePr>
            <a:graphicFrameLocks noGrp="1"/>
          </p:cNvGraphicFramePr>
          <p:nvPr>
            <p:extLst>
              <p:ext uri="{D42A27DB-BD31-4B8C-83A1-F6EECF244321}">
                <p14:modId xmlns:p14="http://schemas.microsoft.com/office/powerpoint/2010/main" val="2369005086"/>
              </p:ext>
            </p:extLst>
          </p:nvPr>
        </p:nvGraphicFramePr>
        <p:xfrm>
          <a:off x="2959793" y="733223"/>
          <a:ext cx="5267960" cy="1097280"/>
        </p:xfrm>
        <a:graphic>
          <a:graphicData uri="http://schemas.openxmlformats.org/drawingml/2006/table">
            <a:tbl>
              <a:tblPr firstRow="1" firstCol="1" bandRow="1">
                <a:tableStyleId>{5C22544A-7EE6-4342-B048-85BDC9FD1C3A}</a:tableStyleId>
              </a:tblPr>
              <a:tblGrid>
                <a:gridCol w="716915">
                  <a:extLst>
                    <a:ext uri="{9D8B030D-6E8A-4147-A177-3AD203B41FA5}">
                      <a16:colId xmlns:a16="http://schemas.microsoft.com/office/drawing/2014/main" val="1326810853"/>
                    </a:ext>
                  </a:extLst>
                </a:gridCol>
                <a:gridCol w="4551045">
                  <a:extLst>
                    <a:ext uri="{9D8B030D-6E8A-4147-A177-3AD203B41FA5}">
                      <a16:colId xmlns:a16="http://schemas.microsoft.com/office/drawing/2014/main" val="3040303225"/>
                    </a:ext>
                  </a:extLst>
                </a:gridCol>
              </a:tblGrid>
              <a:tr h="0">
                <a:tc>
                  <a:txBody>
                    <a:bodyPr/>
                    <a:lstStyle/>
                    <a:p>
                      <a:pPr algn="just">
                        <a:spcAft>
                          <a:spcPts val="0"/>
                        </a:spcAft>
                      </a:pPr>
                      <a:r>
                        <a:rPr lang="en-US" sz="1200" kern="100">
                          <a:effectLst/>
                        </a:rPr>
                        <a:t>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人民大学明德楼</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65517242"/>
                  </a:ext>
                </a:extLst>
              </a:tr>
              <a:tr h="0">
                <a:tc>
                  <a:txBody>
                    <a:bodyPr/>
                    <a:lstStyle/>
                    <a:p>
                      <a:pPr algn="just">
                        <a:spcAft>
                          <a:spcPts val="0"/>
                        </a:spcAft>
                      </a:pPr>
                      <a:r>
                        <a:rPr lang="en-US" sz="1200" kern="100">
                          <a:effectLst/>
                        </a:rPr>
                        <a:t>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明德楼办公室</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00007243"/>
                  </a:ext>
                </a:extLst>
              </a:tr>
              <a:tr h="0">
                <a:tc>
                  <a:txBody>
                    <a:bodyPr/>
                    <a:lstStyle/>
                    <a:p>
                      <a:pPr algn="just">
                        <a:spcAft>
                          <a:spcPts val="0"/>
                        </a:spcAft>
                      </a:pPr>
                      <a:r>
                        <a:rPr lang="en-US" sz="1200" kern="100">
                          <a:effectLst/>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北京大学未名湖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32388637"/>
                  </a:ext>
                </a:extLst>
              </a:tr>
              <a:tr h="0">
                <a:tc>
                  <a:txBody>
                    <a:bodyPr/>
                    <a:lstStyle/>
                    <a:p>
                      <a:pPr algn="just">
                        <a:spcAft>
                          <a:spcPts val="0"/>
                        </a:spcAft>
                      </a:pPr>
                      <a:r>
                        <a:rPr lang="en-US" sz="1200" kern="100">
                          <a:effectLst/>
                        </a:rPr>
                        <a:t>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一勺池是小湖泊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58847774"/>
                  </a:ext>
                </a:extLst>
              </a:tr>
              <a:tr h="0">
                <a:tc>
                  <a:txBody>
                    <a:bodyPr/>
                    <a:lstStyle/>
                    <a:p>
                      <a:pPr algn="just">
                        <a:spcAft>
                          <a:spcPts val="0"/>
                        </a:spcAft>
                      </a:pPr>
                      <a:r>
                        <a:rPr lang="en-US" sz="1200" kern="100">
                          <a:effectLst/>
                        </a:rPr>
                        <a:t>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未名湖是大湖泊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0378977"/>
                  </a:ext>
                </a:extLst>
              </a:tr>
              <a:tr h="0">
                <a:tc>
                  <a:txBody>
                    <a:bodyPr/>
                    <a:lstStyle/>
                    <a:p>
                      <a:pPr algn="just">
                        <a:spcAft>
                          <a:spcPts val="0"/>
                        </a:spcAft>
                      </a:pPr>
                      <a:r>
                        <a:rPr lang="en-US" sz="1200" kern="100">
                          <a:effectLst/>
                        </a:rPr>
                        <a:t>6</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明德楼未名湖湖泊</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20974636"/>
                  </a:ext>
                </a:extLst>
              </a:tr>
            </a:tbl>
          </a:graphicData>
        </a:graphic>
      </p:graphicFrame>
      <p:sp>
        <p:nvSpPr>
          <p:cNvPr id="6" name="圆角矩形 5"/>
          <p:cNvSpPr/>
          <p:nvPr/>
        </p:nvSpPr>
        <p:spPr>
          <a:xfrm>
            <a:off x="7072744" y="2885208"/>
            <a:ext cx="1689453" cy="976746"/>
          </a:xfrm>
          <a:prstGeom prst="round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ysClr val="windowText" lastClr="000000"/>
                </a:solidFill>
              </a:rPr>
              <a:t>请计算文档词项矩阵的</a:t>
            </a:r>
            <a:r>
              <a:rPr lang="en-US" altLang="zh-CN" sz="1400" dirty="0">
                <a:solidFill>
                  <a:sysClr val="windowText" lastClr="000000"/>
                </a:solidFill>
              </a:rPr>
              <a:t>TF-IDF</a:t>
            </a:r>
            <a:r>
              <a:rPr lang="zh-CN" altLang="en-US" sz="1400" dirty="0">
                <a:solidFill>
                  <a:sysClr val="windowText" lastClr="000000"/>
                </a:solidFill>
              </a:rPr>
              <a:t>权重</a:t>
            </a:r>
          </a:p>
        </p:txBody>
      </p:sp>
      <p:graphicFrame>
        <p:nvGraphicFramePr>
          <p:cNvPr id="7" name="表格 6"/>
          <p:cNvGraphicFramePr>
            <a:graphicFrameLocks noGrp="1"/>
          </p:cNvGraphicFramePr>
          <p:nvPr>
            <p:extLst>
              <p:ext uri="{D42A27DB-BD31-4B8C-83A1-F6EECF244321}">
                <p14:modId xmlns:p14="http://schemas.microsoft.com/office/powerpoint/2010/main" val="3461347533"/>
              </p:ext>
            </p:extLst>
          </p:nvPr>
        </p:nvGraphicFramePr>
        <p:xfrm>
          <a:off x="1054793" y="2373198"/>
          <a:ext cx="5848238" cy="2198801"/>
        </p:xfrm>
        <a:graphic>
          <a:graphicData uri="http://schemas.openxmlformats.org/drawingml/2006/table">
            <a:tbl>
              <a:tblPr firstRow="1" firstCol="1" bandRow="1">
                <a:tableStyleId>{5C22544A-7EE6-4342-B048-85BDC9FD1C3A}</a:tableStyleId>
              </a:tblPr>
              <a:tblGrid>
                <a:gridCol w="201615">
                  <a:extLst>
                    <a:ext uri="{9D8B030D-6E8A-4147-A177-3AD203B41FA5}">
                      <a16:colId xmlns:a16="http://schemas.microsoft.com/office/drawing/2014/main" val="1394339081"/>
                    </a:ext>
                  </a:extLst>
                </a:gridCol>
                <a:gridCol w="463855">
                  <a:extLst>
                    <a:ext uri="{9D8B030D-6E8A-4147-A177-3AD203B41FA5}">
                      <a16:colId xmlns:a16="http://schemas.microsoft.com/office/drawing/2014/main" val="107570777"/>
                    </a:ext>
                  </a:extLst>
                </a:gridCol>
                <a:gridCol w="633747">
                  <a:extLst>
                    <a:ext uri="{9D8B030D-6E8A-4147-A177-3AD203B41FA5}">
                      <a16:colId xmlns:a16="http://schemas.microsoft.com/office/drawing/2014/main" val="4015838727"/>
                    </a:ext>
                  </a:extLst>
                </a:gridCol>
                <a:gridCol w="463855">
                  <a:extLst>
                    <a:ext uri="{9D8B030D-6E8A-4147-A177-3AD203B41FA5}">
                      <a16:colId xmlns:a16="http://schemas.microsoft.com/office/drawing/2014/main" val="2418324344"/>
                    </a:ext>
                  </a:extLst>
                </a:gridCol>
                <a:gridCol w="633747">
                  <a:extLst>
                    <a:ext uri="{9D8B030D-6E8A-4147-A177-3AD203B41FA5}">
                      <a16:colId xmlns:a16="http://schemas.microsoft.com/office/drawing/2014/main" val="2741851381"/>
                    </a:ext>
                  </a:extLst>
                </a:gridCol>
                <a:gridCol w="633747">
                  <a:extLst>
                    <a:ext uri="{9D8B030D-6E8A-4147-A177-3AD203B41FA5}">
                      <a16:colId xmlns:a16="http://schemas.microsoft.com/office/drawing/2014/main" val="3032192625"/>
                    </a:ext>
                  </a:extLst>
                </a:gridCol>
                <a:gridCol w="463855">
                  <a:extLst>
                    <a:ext uri="{9D8B030D-6E8A-4147-A177-3AD203B41FA5}">
                      <a16:colId xmlns:a16="http://schemas.microsoft.com/office/drawing/2014/main" val="2866434637"/>
                    </a:ext>
                  </a:extLst>
                </a:gridCol>
                <a:gridCol w="622468">
                  <a:extLst>
                    <a:ext uri="{9D8B030D-6E8A-4147-A177-3AD203B41FA5}">
                      <a16:colId xmlns:a16="http://schemas.microsoft.com/office/drawing/2014/main" val="233831647"/>
                    </a:ext>
                  </a:extLst>
                </a:gridCol>
                <a:gridCol w="633747">
                  <a:extLst>
                    <a:ext uri="{9D8B030D-6E8A-4147-A177-3AD203B41FA5}">
                      <a16:colId xmlns:a16="http://schemas.microsoft.com/office/drawing/2014/main" val="836560426"/>
                    </a:ext>
                  </a:extLst>
                </a:gridCol>
                <a:gridCol w="633747">
                  <a:extLst>
                    <a:ext uri="{9D8B030D-6E8A-4147-A177-3AD203B41FA5}">
                      <a16:colId xmlns:a16="http://schemas.microsoft.com/office/drawing/2014/main" val="4257979825"/>
                    </a:ext>
                  </a:extLst>
                </a:gridCol>
                <a:gridCol w="463855">
                  <a:extLst>
                    <a:ext uri="{9D8B030D-6E8A-4147-A177-3AD203B41FA5}">
                      <a16:colId xmlns:a16="http://schemas.microsoft.com/office/drawing/2014/main" val="3672262478"/>
                    </a:ext>
                  </a:extLst>
                </a:gridCol>
              </a:tblGrid>
              <a:tr h="549701">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人民大学</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明德楼</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办公室</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北京大学</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未名湖</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一勺池</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是</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小</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湖泊</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大</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45941200"/>
                  </a:ext>
                </a:extLst>
              </a:tr>
              <a:tr h="274850">
                <a:tc>
                  <a:txBody>
                    <a:bodyPr/>
                    <a:lstStyle/>
                    <a:p>
                      <a:pPr algn="just">
                        <a:spcAft>
                          <a:spcPts val="0"/>
                        </a:spcAft>
                      </a:pPr>
                      <a:r>
                        <a:rPr lang="en-US" sz="900" kern="100">
                          <a:effectLst/>
                        </a:rPr>
                        <a:t>1</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6639023"/>
                  </a:ext>
                </a:extLst>
              </a:tr>
              <a:tr h="274850">
                <a:tc>
                  <a:txBody>
                    <a:bodyPr/>
                    <a:lstStyle/>
                    <a:p>
                      <a:pPr algn="just">
                        <a:spcAft>
                          <a:spcPts val="0"/>
                        </a:spcAft>
                      </a:pPr>
                      <a:r>
                        <a:rPr lang="en-US" sz="900" kern="100">
                          <a:effectLst/>
                        </a:rPr>
                        <a:t>2</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51756684"/>
                  </a:ext>
                </a:extLst>
              </a:tr>
              <a:tr h="274850">
                <a:tc>
                  <a:txBody>
                    <a:bodyPr/>
                    <a:lstStyle/>
                    <a:p>
                      <a:pPr algn="just">
                        <a:spcAft>
                          <a:spcPts val="0"/>
                        </a:spcAft>
                      </a:pPr>
                      <a:r>
                        <a:rPr lang="en-US" sz="900" kern="100">
                          <a:effectLst/>
                        </a:rPr>
                        <a:t>3</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01179925"/>
                  </a:ext>
                </a:extLst>
              </a:tr>
              <a:tr h="274850">
                <a:tc>
                  <a:txBody>
                    <a:bodyPr/>
                    <a:lstStyle/>
                    <a:p>
                      <a:pPr algn="just">
                        <a:spcAft>
                          <a:spcPts val="0"/>
                        </a:spcAft>
                      </a:pPr>
                      <a:r>
                        <a:rPr lang="en-US" sz="900" kern="100">
                          <a:effectLst/>
                        </a:rPr>
                        <a:t>4</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270284"/>
                  </a:ext>
                </a:extLst>
              </a:tr>
              <a:tr h="274850">
                <a:tc>
                  <a:txBody>
                    <a:bodyPr/>
                    <a:lstStyle/>
                    <a:p>
                      <a:pPr algn="just">
                        <a:spcAft>
                          <a:spcPts val="0"/>
                        </a:spcAft>
                      </a:pPr>
                      <a:r>
                        <a:rPr lang="en-US" sz="900" kern="100">
                          <a:effectLst/>
                        </a:rPr>
                        <a:t>5</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2721767"/>
                  </a:ext>
                </a:extLst>
              </a:tr>
              <a:tr h="274850">
                <a:tc>
                  <a:txBody>
                    <a:bodyPr/>
                    <a:lstStyle/>
                    <a:p>
                      <a:pPr algn="just">
                        <a:spcAft>
                          <a:spcPts val="0"/>
                        </a:spcAft>
                      </a:pPr>
                      <a:r>
                        <a:rPr lang="en-US" sz="900" kern="100">
                          <a:effectLst/>
                        </a:rPr>
                        <a:t>6</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29716383"/>
                  </a:ext>
                </a:extLst>
              </a:tr>
            </a:tbl>
          </a:graphicData>
        </a:graphic>
      </p:graphicFrame>
    </p:spTree>
    <p:extLst>
      <p:ext uri="{BB962C8B-B14F-4D97-AF65-F5344CB8AC3E}">
        <p14:creationId xmlns:p14="http://schemas.microsoft.com/office/powerpoint/2010/main" val="2871541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假设有如下文集</a:t>
            </a:r>
            <a:endParaRPr kumimoji="1" lang="en-US" altLang="zh-CN" dirty="0"/>
          </a:p>
          <a:p>
            <a:endParaRPr kumimoji="1" lang="en-US" altLang="zh-CN" dirty="0"/>
          </a:p>
          <a:p>
            <a:r>
              <a:rPr kumimoji="1" lang="zh-CN" altLang="en-US" sz="1400" dirty="0"/>
              <a:t>词汇表如下</a:t>
            </a:r>
            <a:endParaRPr kumimoji="1" lang="en-US" altLang="zh-CN" sz="1400" dirty="0"/>
          </a:p>
          <a:p>
            <a:pPr lvl="1"/>
            <a:r>
              <a:rPr lang="zh-CN" altLang="zh-CN" sz="1200" dirty="0"/>
              <a:t>人民大学、明德楼、办公室、北京大学、未名湖、一勺池、是、小、湖泊、大</a:t>
            </a:r>
          </a:p>
          <a:p>
            <a:pPr lvl="1"/>
            <a:r>
              <a:rPr lang="zh-CN" altLang="zh-CN" sz="1200" dirty="0"/>
              <a:t>词汇表有</a:t>
            </a:r>
            <a:r>
              <a:rPr lang="en-US" altLang="zh-CN" sz="1200" dirty="0"/>
              <a:t>10</a:t>
            </a:r>
            <a:r>
              <a:rPr lang="zh-CN" altLang="zh-CN" sz="1200" dirty="0"/>
              <a:t>个词</a:t>
            </a:r>
            <a:endParaRPr lang="en-US" altLang="zh-CN" sz="1200" dirty="0"/>
          </a:p>
          <a:p>
            <a:pPr lvl="1"/>
            <a:endParaRPr lang="zh-CN" altLang="zh-CN" dirty="0"/>
          </a:p>
          <a:p>
            <a:pPr lvl="1"/>
            <a:endParaRPr kumimoji="1" lang="en-US" altLang="zh-CN" dirty="0"/>
          </a:p>
          <a:p>
            <a:endParaRPr kumimoji="1" lang="en-US" altLang="zh-CN" dirty="0"/>
          </a:p>
        </p:txBody>
      </p:sp>
      <p:graphicFrame>
        <p:nvGraphicFramePr>
          <p:cNvPr id="4" name="表格 3"/>
          <p:cNvGraphicFramePr>
            <a:graphicFrameLocks noGrp="1"/>
          </p:cNvGraphicFramePr>
          <p:nvPr/>
        </p:nvGraphicFramePr>
        <p:xfrm>
          <a:off x="2959793" y="733223"/>
          <a:ext cx="5267960" cy="1097280"/>
        </p:xfrm>
        <a:graphic>
          <a:graphicData uri="http://schemas.openxmlformats.org/drawingml/2006/table">
            <a:tbl>
              <a:tblPr firstRow="1" firstCol="1" bandRow="1">
                <a:tableStyleId>{5C22544A-7EE6-4342-B048-85BDC9FD1C3A}</a:tableStyleId>
              </a:tblPr>
              <a:tblGrid>
                <a:gridCol w="716915">
                  <a:extLst>
                    <a:ext uri="{9D8B030D-6E8A-4147-A177-3AD203B41FA5}">
                      <a16:colId xmlns:a16="http://schemas.microsoft.com/office/drawing/2014/main" val="1326810853"/>
                    </a:ext>
                  </a:extLst>
                </a:gridCol>
                <a:gridCol w="4551045">
                  <a:extLst>
                    <a:ext uri="{9D8B030D-6E8A-4147-A177-3AD203B41FA5}">
                      <a16:colId xmlns:a16="http://schemas.microsoft.com/office/drawing/2014/main" val="3040303225"/>
                    </a:ext>
                  </a:extLst>
                </a:gridCol>
              </a:tblGrid>
              <a:tr h="0">
                <a:tc>
                  <a:txBody>
                    <a:bodyPr/>
                    <a:lstStyle/>
                    <a:p>
                      <a:pPr algn="just">
                        <a:spcAft>
                          <a:spcPts val="0"/>
                        </a:spcAft>
                      </a:pPr>
                      <a:r>
                        <a:rPr lang="en-US" sz="1200" kern="100">
                          <a:effectLst/>
                        </a:rPr>
                        <a:t>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人民大学明德楼</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65517242"/>
                  </a:ext>
                </a:extLst>
              </a:tr>
              <a:tr h="0">
                <a:tc>
                  <a:txBody>
                    <a:bodyPr/>
                    <a:lstStyle/>
                    <a:p>
                      <a:pPr algn="just">
                        <a:spcAft>
                          <a:spcPts val="0"/>
                        </a:spcAft>
                      </a:pPr>
                      <a:r>
                        <a:rPr lang="en-US" sz="1200" kern="100">
                          <a:effectLst/>
                        </a:rPr>
                        <a:t>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明德楼办公室</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00007243"/>
                  </a:ext>
                </a:extLst>
              </a:tr>
              <a:tr h="0">
                <a:tc>
                  <a:txBody>
                    <a:bodyPr/>
                    <a:lstStyle/>
                    <a:p>
                      <a:pPr algn="just">
                        <a:spcAft>
                          <a:spcPts val="0"/>
                        </a:spcAft>
                      </a:pPr>
                      <a:r>
                        <a:rPr lang="en-US" sz="1200" kern="100">
                          <a:effectLst/>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北京大学未名湖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32388637"/>
                  </a:ext>
                </a:extLst>
              </a:tr>
              <a:tr h="0">
                <a:tc>
                  <a:txBody>
                    <a:bodyPr/>
                    <a:lstStyle/>
                    <a:p>
                      <a:pPr algn="just">
                        <a:spcAft>
                          <a:spcPts val="0"/>
                        </a:spcAft>
                      </a:pPr>
                      <a:r>
                        <a:rPr lang="en-US" sz="1200" kern="100">
                          <a:effectLst/>
                        </a:rPr>
                        <a:t>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一勺池是小湖泊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58847774"/>
                  </a:ext>
                </a:extLst>
              </a:tr>
              <a:tr h="0">
                <a:tc>
                  <a:txBody>
                    <a:bodyPr/>
                    <a:lstStyle/>
                    <a:p>
                      <a:pPr algn="just">
                        <a:spcAft>
                          <a:spcPts val="0"/>
                        </a:spcAft>
                      </a:pPr>
                      <a:r>
                        <a:rPr lang="en-US" sz="1200" kern="100">
                          <a:effectLst/>
                        </a:rPr>
                        <a:t>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未名湖是大湖泊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0378977"/>
                  </a:ext>
                </a:extLst>
              </a:tr>
              <a:tr h="0">
                <a:tc>
                  <a:txBody>
                    <a:bodyPr/>
                    <a:lstStyle/>
                    <a:p>
                      <a:pPr algn="just">
                        <a:spcAft>
                          <a:spcPts val="0"/>
                        </a:spcAft>
                      </a:pPr>
                      <a:r>
                        <a:rPr lang="en-US" sz="1200" kern="100">
                          <a:effectLst/>
                        </a:rPr>
                        <a:t>6</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明德楼未名湖湖泊</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20974636"/>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4121432994"/>
              </p:ext>
            </p:extLst>
          </p:nvPr>
        </p:nvGraphicFramePr>
        <p:xfrm>
          <a:off x="1054793" y="2373197"/>
          <a:ext cx="5979855" cy="1904393"/>
        </p:xfrm>
        <a:graphic>
          <a:graphicData uri="http://schemas.openxmlformats.org/drawingml/2006/table">
            <a:tbl>
              <a:tblPr firstRow="1" firstCol="1" bandRow="1">
                <a:tableStyleId>{5C22544A-7EE6-4342-B048-85BDC9FD1C3A}</a:tableStyleId>
              </a:tblPr>
              <a:tblGrid>
                <a:gridCol w="206152">
                  <a:extLst>
                    <a:ext uri="{9D8B030D-6E8A-4147-A177-3AD203B41FA5}">
                      <a16:colId xmlns:a16="http://schemas.microsoft.com/office/drawing/2014/main" val="1394339081"/>
                    </a:ext>
                  </a:extLst>
                </a:gridCol>
                <a:gridCol w="474294">
                  <a:extLst>
                    <a:ext uri="{9D8B030D-6E8A-4147-A177-3AD203B41FA5}">
                      <a16:colId xmlns:a16="http://schemas.microsoft.com/office/drawing/2014/main" val="107570777"/>
                    </a:ext>
                  </a:extLst>
                </a:gridCol>
                <a:gridCol w="648010">
                  <a:extLst>
                    <a:ext uri="{9D8B030D-6E8A-4147-A177-3AD203B41FA5}">
                      <a16:colId xmlns:a16="http://schemas.microsoft.com/office/drawing/2014/main" val="4015838727"/>
                    </a:ext>
                  </a:extLst>
                </a:gridCol>
                <a:gridCol w="474294">
                  <a:extLst>
                    <a:ext uri="{9D8B030D-6E8A-4147-A177-3AD203B41FA5}">
                      <a16:colId xmlns:a16="http://schemas.microsoft.com/office/drawing/2014/main" val="2418324344"/>
                    </a:ext>
                  </a:extLst>
                </a:gridCol>
                <a:gridCol w="648010">
                  <a:extLst>
                    <a:ext uri="{9D8B030D-6E8A-4147-A177-3AD203B41FA5}">
                      <a16:colId xmlns:a16="http://schemas.microsoft.com/office/drawing/2014/main" val="2741851381"/>
                    </a:ext>
                  </a:extLst>
                </a:gridCol>
                <a:gridCol w="648010">
                  <a:extLst>
                    <a:ext uri="{9D8B030D-6E8A-4147-A177-3AD203B41FA5}">
                      <a16:colId xmlns:a16="http://schemas.microsoft.com/office/drawing/2014/main" val="3032192625"/>
                    </a:ext>
                  </a:extLst>
                </a:gridCol>
                <a:gridCol w="474294">
                  <a:extLst>
                    <a:ext uri="{9D8B030D-6E8A-4147-A177-3AD203B41FA5}">
                      <a16:colId xmlns:a16="http://schemas.microsoft.com/office/drawing/2014/main" val="2866434637"/>
                    </a:ext>
                  </a:extLst>
                </a:gridCol>
                <a:gridCol w="636477">
                  <a:extLst>
                    <a:ext uri="{9D8B030D-6E8A-4147-A177-3AD203B41FA5}">
                      <a16:colId xmlns:a16="http://schemas.microsoft.com/office/drawing/2014/main" val="233831647"/>
                    </a:ext>
                  </a:extLst>
                </a:gridCol>
                <a:gridCol w="648010">
                  <a:extLst>
                    <a:ext uri="{9D8B030D-6E8A-4147-A177-3AD203B41FA5}">
                      <a16:colId xmlns:a16="http://schemas.microsoft.com/office/drawing/2014/main" val="836560426"/>
                    </a:ext>
                  </a:extLst>
                </a:gridCol>
                <a:gridCol w="648010">
                  <a:extLst>
                    <a:ext uri="{9D8B030D-6E8A-4147-A177-3AD203B41FA5}">
                      <a16:colId xmlns:a16="http://schemas.microsoft.com/office/drawing/2014/main" val="4257979825"/>
                    </a:ext>
                  </a:extLst>
                </a:gridCol>
                <a:gridCol w="474294">
                  <a:extLst>
                    <a:ext uri="{9D8B030D-6E8A-4147-A177-3AD203B41FA5}">
                      <a16:colId xmlns:a16="http://schemas.microsoft.com/office/drawing/2014/main" val="3672262478"/>
                    </a:ext>
                  </a:extLst>
                </a:gridCol>
              </a:tblGrid>
              <a:tr h="380879">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人民大学</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明德楼</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办公室</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北京大学</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未名湖</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一勺池</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是</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小</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湖泊</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大</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45941200"/>
                  </a:ext>
                </a:extLst>
              </a:tr>
              <a:tr h="190439">
                <a:tc>
                  <a:txBody>
                    <a:bodyPr/>
                    <a:lstStyle/>
                    <a:p>
                      <a:pPr algn="just">
                        <a:spcAft>
                          <a:spcPts val="0"/>
                        </a:spcAft>
                      </a:pPr>
                      <a:r>
                        <a:rPr lang="en-US" sz="900" kern="100">
                          <a:effectLst/>
                        </a:rPr>
                        <a:t>1</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1/2</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1/2</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6639023"/>
                  </a:ext>
                </a:extLst>
              </a:tr>
              <a:tr h="190439">
                <a:tc>
                  <a:txBody>
                    <a:bodyPr/>
                    <a:lstStyle/>
                    <a:p>
                      <a:pPr algn="just">
                        <a:spcAft>
                          <a:spcPts val="0"/>
                        </a:spcAft>
                      </a:pPr>
                      <a:r>
                        <a:rPr lang="en-US" sz="900" kern="100">
                          <a:effectLst/>
                        </a:rPr>
                        <a:t>2</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1/2</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1/2</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51756684"/>
                  </a:ext>
                </a:extLst>
              </a:tr>
              <a:tr h="190439">
                <a:tc>
                  <a:txBody>
                    <a:bodyPr/>
                    <a:lstStyle/>
                    <a:p>
                      <a:pPr algn="just">
                        <a:spcAft>
                          <a:spcPts val="0"/>
                        </a:spcAft>
                      </a:pPr>
                      <a:r>
                        <a:rPr lang="en-US" sz="900" kern="100">
                          <a:effectLst/>
                        </a:rPr>
                        <a:t>3</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1/2</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1/2</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01179925"/>
                  </a:ext>
                </a:extLst>
              </a:tr>
              <a:tr h="380879">
                <a:tc>
                  <a:txBody>
                    <a:bodyPr/>
                    <a:lstStyle/>
                    <a:p>
                      <a:pPr algn="just">
                        <a:spcAft>
                          <a:spcPts val="0"/>
                        </a:spcAft>
                      </a:pPr>
                      <a:r>
                        <a:rPr lang="en-US" sz="900" kern="100">
                          <a:effectLst/>
                        </a:rPr>
                        <a:t>4</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1/4</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900" kern="100" dirty="0">
                          <a:effectLst/>
                        </a:rPr>
                        <a:t>1/4</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900" kern="100" dirty="0">
                          <a:effectLst/>
                        </a:rPr>
                        <a:t>1/4</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900" kern="100" dirty="0">
                          <a:effectLst/>
                        </a:rPr>
                        <a:t>1/4</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270284"/>
                  </a:ext>
                </a:extLst>
              </a:tr>
              <a:tr h="380879">
                <a:tc>
                  <a:txBody>
                    <a:bodyPr/>
                    <a:lstStyle/>
                    <a:p>
                      <a:pPr algn="just">
                        <a:spcAft>
                          <a:spcPts val="0"/>
                        </a:spcAft>
                      </a:pPr>
                      <a:r>
                        <a:rPr lang="en-US" sz="900" kern="100">
                          <a:effectLst/>
                        </a:rPr>
                        <a:t>5</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900" kern="100" dirty="0">
                          <a:effectLst/>
                        </a:rPr>
                        <a:t>1/4</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900" kern="100" dirty="0">
                          <a:effectLst/>
                        </a:rPr>
                        <a:t>1/4</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900" kern="100" dirty="0">
                          <a:effectLst/>
                        </a:rPr>
                        <a:t>1/4</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900" kern="100" dirty="0">
                          <a:effectLst/>
                        </a:rPr>
                        <a:t>1/4</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2721767"/>
                  </a:ext>
                </a:extLst>
              </a:tr>
              <a:tr h="190439">
                <a:tc>
                  <a:txBody>
                    <a:bodyPr/>
                    <a:lstStyle/>
                    <a:p>
                      <a:pPr algn="just">
                        <a:spcAft>
                          <a:spcPts val="0"/>
                        </a:spcAft>
                      </a:pPr>
                      <a:r>
                        <a:rPr lang="en-US" sz="900" kern="100">
                          <a:effectLst/>
                        </a:rPr>
                        <a:t>6</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900" kern="100" dirty="0">
                          <a:effectLst/>
                          <a:latin typeface="等线" panose="02010600030101010101" pitchFamily="2" charset="-122"/>
                          <a:ea typeface="等线" panose="02010600030101010101" pitchFamily="2" charset="-122"/>
                          <a:cs typeface="Times New Roman" panose="02020603050405020304" pitchFamily="18" charset="0"/>
                        </a:rPr>
                        <a:t>1/3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 </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29716383"/>
                  </a:ext>
                </a:extLst>
              </a:tr>
            </a:tbl>
          </a:graphicData>
        </a:graphic>
      </p:graphicFrame>
      <p:sp>
        <p:nvSpPr>
          <p:cNvPr id="5" name="椭圆形标注 4"/>
          <p:cNvSpPr/>
          <p:nvPr/>
        </p:nvSpPr>
        <p:spPr>
          <a:xfrm>
            <a:off x="6553200" y="4447309"/>
            <a:ext cx="1288473" cy="423141"/>
          </a:xfrm>
          <a:prstGeom prst="wedgeEllipseCallout">
            <a:avLst>
              <a:gd name="adj1" fmla="val -67019"/>
              <a:gd name="adj2" fmla="val -799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TF</a:t>
            </a:r>
            <a:endParaRPr lang="zh-CN" altLang="en-US" dirty="0"/>
          </a:p>
        </p:txBody>
      </p:sp>
      <p:sp>
        <p:nvSpPr>
          <p:cNvPr id="8" name="圆角矩形 7"/>
          <p:cNvSpPr/>
          <p:nvPr/>
        </p:nvSpPr>
        <p:spPr>
          <a:xfrm>
            <a:off x="7363691" y="2542308"/>
            <a:ext cx="1572492" cy="976746"/>
          </a:xfrm>
          <a:prstGeom prst="round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ysClr val="windowText" lastClr="000000"/>
                </a:solidFill>
              </a:rPr>
              <a:t>请计算文档词项矩阵的</a:t>
            </a:r>
            <a:r>
              <a:rPr lang="en-US" altLang="zh-CN" sz="1400" dirty="0">
                <a:solidFill>
                  <a:sysClr val="windowText" lastClr="000000"/>
                </a:solidFill>
              </a:rPr>
              <a:t>TF-IDF</a:t>
            </a:r>
            <a:r>
              <a:rPr lang="zh-CN" altLang="en-US" sz="1400" dirty="0">
                <a:solidFill>
                  <a:sysClr val="windowText" lastClr="000000"/>
                </a:solidFill>
              </a:rPr>
              <a:t>权重</a:t>
            </a:r>
            <a:r>
              <a:rPr lang="en-US" altLang="zh-CN" sz="1400" dirty="0">
                <a:solidFill>
                  <a:sysClr val="windowText" lastClr="000000"/>
                </a:solidFill>
              </a:rPr>
              <a:t>(0</a:t>
            </a:r>
            <a:r>
              <a:rPr lang="zh-CN" altLang="en-US" sz="1400" dirty="0">
                <a:solidFill>
                  <a:sysClr val="windowText" lastClr="000000"/>
                </a:solidFill>
              </a:rPr>
              <a:t>权重，留空</a:t>
            </a:r>
            <a:r>
              <a:rPr lang="en-US" altLang="zh-CN" sz="1400" dirty="0">
                <a:solidFill>
                  <a:sysClr val="windowText" lastClr="000000"/>
                </a:solidFill>
              </a:rPr>
              <a:t>)</a:t>
            </a:r>
            <a:endParaRPr lang="zh-CN" altLang="en-US" sz="1400" dirty="0">
              <a:solidFill>
                <a:sysClr val="windowText" lastClr="000000"/>
              </a:solidFill>
            </a:endParaRPr>
          </a:p>
        </p:txBody>
      </p:sp>
      <p:sp>
        <p:nvSpPr>
          <p:cNvPr id="9" name="圆角矩形 8"/>
          <p:cNvSpPr/>
          <p:nvPr/>
        </p:nvSpPr>
        <p:spPr>
          <a:xfrm>
            <a:off x="945573" y="3304309"/>
            <a:ext cx="6168735" cy="4017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2216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假设有如下文集</a:t>
            </a:r>
            <a:endParaRPr kumimoji="1" lang="en-US" altLang="zh-CN" dirty="0"/>
          </a:p>
          <a:p>
            <a:endParaRPr kumimoji="1" lang="en-US" altLang="zh-CN" dirty="0"/>
          </a:p>
          <a:p>
            <a:r>
              <a:rPr kumimoji="1" lang="zh-CN" altLang="en-US" sz="1400" dirty="0"/>
              <a:t>词汇表如下</a:t>
            </a:r>
            <a:endParaRPr kumimoji="1" lang="en-US" altLang="zh-CN" sz="1400" dirty="0"/>
          </a:p>
          <a:p>
            <a:pPr lvl="1"/>
            <a:r>
              <a:rPr lang="zh-CN" altLang="zh-CN" sz="1200" dirty="0"/>
              <a:t>人民大学、明德楼、办公室、北京大学、未名湖、一勺池、是、小、湖泊、大</a:t>
            </a:r>
          </a:p>
          <a:p>
            <a:pPr lvl="1"/>
            <a:r>
              <a:rPr lang="zh-CN" altLang="zh-CN" sz="1200" dirty="0"/>
              <a:t>词汇表有</a:t>
            </a:r>
            <a:r>
              <a:rPr lang="en-US" altLang="zh-CN" sz="1200" dirty="0"/>
              <a:t>10</a:t>
            </a:r>
            <a:r>
              <a:rPr lang="zh-CN" altLang="zh-CN" sz="1200" dirty="0"/>
              <a:t>个词</a:t>
            </a:r>
            <a:endParaRPr lang="en-US" altLang="zh-CN" sz="1200" dirty="0"/>
          </a:p>
          <a:p>
            <a:pPr lvl="1"/>
            <a:endParaRPr lang="zh-CN" altLang="zh-CN" dirty="0"/>
          </a:p>
          <a:p>
            <a:pPr lvl="1"/>
            <a:endParaRPr kumimoji="1" lang="en-US" altLang="zh-CN" dirty="0"/>
          </a:p>
          <a:p>
            <a:endParaRPr kumimoji="1" lang="en-US" altLang="zh-CN" dirty="0"/>
          </a:p>
        </p:txBody>
      </p:sp>
      <p:graphicFrame>
        <p:nvGraphicFramePr>
          <p:cNvPr id="4" name="表格 3"/>
          <p:cNvGraphicFramePr>
            <a:graphicFrameLocks noGrp="1"/>
          </p:cNvGraphicFramePr>
          <p:nvPr/>
        </p:nvGraphicFramePr>
        <p:xfrm>
          <a:off x="2959793" y="733223"/>
          <a:ext cx="5267960" cy="1097280"/>
        </p:xfrm>
        <a:graphic>
          <a:graphicData uri="http://schemas.openxmlformats.org/drawingml/2006/table">
            <a:tbl>
              <a:tblPr firstRow="1" firstCol="1" bandRow="1">
                <a:tableStyleId>{5C22544A-7EE6-4342-B048-85BDC9FD1C3A}</a:tableStyleId>
              </a:tblPr>
              <a:tblGrid>
                <a:gridCol w="716915">
                  <a:extLst>
                    <a:ext uri="{9D8B030D-6E8A-4147-A177-3AD203B41FA5}">
                      <a16:colId xmlns:a16="http://schemas.microsoft.com/office/drawing/2014/main" val="1326810853"/>
                    </a:ext>
                  </a:extLst>
                </a:gridCol>
                <a:gridCol w="4551045">
                  <a:extLst>
                    <a:ext uri="{9D8B030D-6E8A-4147-A177-3AD203B41FA5}">
                      <a16:colId xmlns:a16="http://schemas.microsoft.com/office/drawing/2014/main" val="3040303225"/>
                    </a:ext>
                  </a:extLst>
                </a:gridCol>
              </a:tblGrid>
              <a:tr h="0">
                <a:tc>
                  <a:txBody>
                    <a:bodyPr/>
                    <a:lstStyle/>
                    <a:p>
                      <a:pPr algn="just">
                        <a:spcAft>
                          <a:spcPts val="0"/>
                        </a:spcAft>
                      </a:pPr>
                      <a:r>
                        <a:rPr lang="en-US" sz="1200" kern="100">
                          <a:effectLst/>
                        </a:rPr>
                        <a:t>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人民大学明德楼</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65517242"/>
                  </a:ext>
                </a:extLst>
              </a:tr>
              <a:tr h="0">
                <a:tc>
                  <a:txBody>
                    <a:bodyPr/>
                    <a:lstStyle/>
                    <a:p>
                      <a:pPr algn="just">
                        <a:spcAft>
                          <a:spcPts val="0"/>
                        </a:spcAft>
                      </a:pPr>
                      <a:r>
                        <a:rPr lang="en-US" sz="1200" kern="100">
                          <a:effectLst/>
                        </a:rPr>
                        <a:t>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明德楼办公室</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00007243"/>
                  </a:ext>
                </a:extLst>
              </a:tr>
              <a:tr h="0">
                <a:tc>
                  <a:txBody>
                    <a:bodyPr/>
                    <a:lstStyle/>
                    <a:p>
                      <a:pPr algn="just">
                        <a:spcAft>
                          <a:spcPts val="0"/>
                        </a:spcAft>
                      </a:pPr>
                      <a:r>
                        <a:rPr lang="en-US" sz="1200" kern="100">
                          <a:effectLst/>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北京大学未名湖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32388637"/>
                  </a:ext>
                </a:extLst>
              </a:tr>
              <a:tr h="0">
                <a:tc>
                  <a:txBody>
                    <a:bodyPr/>
                    <a:lstStyle/>
                    <a:p>
                      <a:pPr algn="just">
                        <a:spcAft>
                          <a:spcPts val="0"/>
                        </a:spcAft>
                      </a:pPr>
                      <a:r>
                        <a:rPr lang="en-US" sz="1200" kern="100">
                          <a:effectLst/>
                        </a:rPr>
                        <a:t>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一勺池是小湖泊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58847774"/>
                  </a:ext>
                </a:extLst>
              </a:tr>
              <a:tr h="0">
                <a:tc>
                  <a:txBody>
                    <a:bodyPr/>
                    <a:lstStyle/>
                    <a:p>
                      <a:pPr algn="just">
                        <a:spcAft>
                          <a:spcPts val="0"/>
                        </a:spcAft>
                      </a:pPr>
                      <a:r>
                        <a:rPr lang="en-US" sz="1200" kern="100">
                          <a:effectLst/>
                        </a:rPr>
                        <a:t>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未名湖是大湖泊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0378977"/>
                  </a:ext>
                </a:extLst>
              </a:tr>
              <a:tr h="0">
                <a:tc>
                  <a:txBody>
                    <a:bodyPr/>
                    <a:lstStyle/>
                    <a:p>
                      <a:pPr algn="just">
                        <a:spcAft>
                          <a:spcPts val="0"/>
                        </a:spcAft>
                      </a:pPr>
                      <a:r>
                        <a:rPr lang="en-US" sz="1200" kern="100">
                          <a:effectLst/>
                        </a:rPr>
                        <a:t>6</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明德楼未名湖湖泊</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20974636"/>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15104371"/>
              </p:ext>
            </p:extLst>
          </p:nvPr>
        </p:nvGraphicFramePr>
        <p:xfrm>
          <a:off x="1054793" y="2373197"/>
          <a:ext cx="6393926" cy="1097280"/>
        </p:xfrm>
        <a:graphic>
          <a:graphicData uri="http://schemas.openxmlformats.org/drawingml/2006/table">
            <a:tbl>
              <a:tblPr firstRow="1" firstCol="1" bandRow="1">
                <a:tableStyleId>{5C22544A-7EE6-4342-B048-85BDC9FD1C3A}</a:tableStyleId>
              </a:tblPr>
              <a:tblGrid>
                <a:gridCol w="220427">
                  <a:extLst>
                    <a:ext uri="{9D8B030D-6E8A-4147-A177-3AD203B41FA5}">
                      <a16:colId xmlns:a16="http://schemas.microsoft.com/office/drawing/2014/main" val="1394339081"/>
                    </a:ext>
                  </a:extLst>
                </a:gridCol>
                <a:gridCol w="507136">
                  <a:extLst>
                    <a:ext uri="{9D8B030D-6E8A-4147-A177-3AD203B41FA5}">
                      <a16:colId xmlns:a16="http://schemas.microsoft.com/office/drawing/2014/main" val="107570777"/>
                    </a:ext>
                  </a:extLst>
                </a:gridCol>
                <a:gridCol w="692881">
                  <a:extLst>
                    <a:ext uri="{9D8B030D-6E8A-4147-A177-3AD203B41FA5}">
                      <a16:colId xmlns:a16="http://schemas.microsoft.com/office/drawing/2014/main" val="4015838727"/>
                    </a:ext>
                  </a:extLst>
                </a:gridCol>
                <a:gridCol w="507136">
                  <a:extLst>
                    <a:ext uri="{9D8B030D-6E8A-4147-A177-3AD203B41FA5}">
                      <a16:colId xmlns:a16="http://schemas.microsoft.com/office/drawing/2014/main" val="2418324344"/>
                    </a:ext>
                  </a:extLst>
                </a:gridCol>
                <a:gridCol w="692881">
                  <a:extLst>
                    <a:ext uri="{9D8B030D-6E8A-4147-A177-3AD203B41FA5}">
                      <a16:colId xmlns:a16="http://schemas.microsoft.com/office/drawing/2014/main" val="2741851381"/>
                    </a:ext>
                  </a:extLst>
                </a:gridCol>
                <a:gridCol w="692881">
                  <a:extLst>
                    <a:ext uri="{9D8B030D-6E8A-4147-A177-3AD203B41FA5}">
                      <a16:colId xmlns:a16="http://schemas.microsoft.com/office/drawing/2014/main" val="3032192625"/>
                    </a:ext>
                  </a:extLst>
                </a:gridCol>
                <a:gridCol w="507136">
                  <a:extLst>
                    <a:ext uri="{9D8B030D-6E8A-4147-A177-3AD203B41FA5}">
                      <a16:colId xmlns:a16="http://schemas.microsoft.com/office/drawing/2014/main" val="2866434637"/>
                    </a:ext>
                  </a:extLst>
                </a:gridCol>
                <a:gridCol w="680550">
                  <a:extLst>
                    <a:ext uri="{9D8B030D-6E8A-4147-A177-3AD203B41FA5}">
                      <a16:colId xmlns:a16="http://schemas.microsoft.com/office/drawing/2014/main" val="233831647"/>
                    </a:ext>
                  </a:extLst>
                </a:gridCol>
                <a:gridCol w="692881">
                  <a:extLst>
                    <a:ext uri="{9D8B030D-6E8A-4147-A177-3AD203B41FA5}">
                      <a16:colId xmlns:a16="http://schemas.microsoft.com/office/drawing/2014/main" val="836560426"/>
                    </a:ext>
                  </a:extLst>
                </a:gridCol>
                <a:gridCol w="692881">
                  <a:extLst>
                    <a:ext uri="{9D8B030D-6E8A-4147-A177-3AD203B41FA5}">
                      <a16:colId xmlns:a16="http://schemas.microsoft.com/office/drawing/2014/main" val="4257979825"/>
                    </a:ext>
                  </a:extLst>
                </a:gridCol>
                <a:gridCol w="507136">
                  <a:extLst>
                    <a:ext uri="{9D8B030D-6E8A-4147-A177-3AD203B41FA5}">
                      <a16:colId xmlns:a16="http://schemas.microsoft.com/office/drawing/2014/main" val="3672262478"/>
                    </a:ext>
                  </a:extLst>
                </a:gridCol>
              </a:tblGrid>
              <a:tr h="0">
                <a:tc>
                  <a:txBody>
                    <a:bodyPr/>
                    <a:lstStyle/>
                    <a:p>
                      <a:pPr algn="just">
                        <a:spcAft>
                          <a:spcPts val="0"/>
                        </a:spcAft>
                      </a:pPr>
                      <a:r>
                        <a:rPr lang="en-US" sz="900" kern="100" dirty="0">
                          <a:effectLst/>
                        </a:rPr>
                        <a:t> </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人民大学</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明德楼</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办公室</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北京大学</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未名湖</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一勺池</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是</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小</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湖泊</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大</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45941200"/>
                  </a:ext>
                </a:extLst>
              </a:tr>
              <a:tr h="0">
                <a:tc>
                  <a:txBody>
                    <a:bodyPr/>
                    <a:lstStyle/>
                    <a:p>
                      <a:pPr algn="just">
                        <a:spcAft>
                          <a:spcPts val="0"/>
                        </a:spcAft>
                      </a:pPr>
                      <a:r>
                        <a:rPr lang="en-US" sz="900" kern="100">
                          <a:effectLst/>
                        </a:rPr>
                        <a:t>1</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log(6/1)</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6639023"/>
                  </a:ext>
                </a:extLst>
              </a:tr>
              <a:tr h="0">
                <a:tc>
                  <a:txBody>
                    <a:bodyPr/>
                    <a:lstStyle/>
                    <a:p>
                      <a:pPr algn="just">
                        <a:spcAft>
                          <a:spcPts val="0"/>
                        </a:spcAft>
                      </a:pPr>
                      <a:r>
                        <a:rPr lang="en-US" sz="900" kern="100">
                          <a:effectLst/>
                        </a:rPr>
                        <a:t>2</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log(6/1)</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 </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51756684"/>
                  </a:ext>
                </a:extLst>
              </a:tr>
              <a:tr h="0">
                <a:tc>
                  <a:txBody>
                    <a:bodyPr/>
                    <a:lstStyle/>
                    <a:p>
                      <a:pPr algn="just">
                        <a:spcAft>
                          <a:spcPts val="0"/>
                        </a:spcAft>
                      </a:pPr>
                      <a:r>
                        <a:rPr lang="en-US" sz="900" kern="100">
                          <a:effectLst/>
                        </a:rPr>
                        <a:t>3</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log(6/1)</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01179925"/>
                  </a:ext>
                </a:extLst>
              </a:tr>
              <a:tr h="0">
                <a:tc>
                  <a:txBody>
                    <a:bodyPr/>
                    <a:lstStyle/>
                    <a:p>
                      <a:pPr algn="just">
                        <a:spcAft>
                          <a:spcPts val="0"/>
                        </a:spcAft>
                      </a:pPr>
                      <a:r>
                        <a:rPr lang="en-US" sz="900" kern="100">
                          <a:effectLst/>
                        </a:rPr>
                        <a:t>4</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log(6/1)</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log(6/2)</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log(6/1)</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270284"/>
                  </a:ext>
                </a:extLst>
              </a:tr>
              <a:tr h="0">
                <a:tc>
                  <a:txBody>
                    <a:bodyPr/>
                    <a:lstStyle/>
                    <a:p>
                      <a:pPr algn="just">
                        <a:spcAft>
                          <a:spcPts val="0"/>
                        </a:spcAft>
                      </a:pPr>
                      <a:r>
                        <a:rPr lang="en-US" sz="900" kern="100">
                          <a:effectLst/>
                        </a:rPr>
                        <a:t>5</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log</a:t>
                      </a:r>
                      <a:r>
                        <a:rPr lang="en-US" altLang="zh-CN" sz="900" kern="100" dirty="0">
                          <a:effectLst/>
                        </a:rPr>
                        <a:t>(</a:t>
                      </a:r>
                      <a:r>
                        <a:rPr lang="en-US" sz="900" kern="100" dirty="0">
                          <a:effectLst/>
                        </a:rPr>
                        <a:t>6/2</a:t>
                      </a:r>
                      <a:r>
                        <a:rPr lang="en-US" altLang="zh-CN" sz="900" kern="100" dirty="0">
                          <a:effectLst/>
                        </a:rPr>
                        <a:t>)</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log(6/1)</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2721767"/>
                  </a:ext>
                </a:extLst>
              </a:tr>
              <a:tr h="0">
                <a:tc>
                  <a:txBody>
                    <a:bodyPr/>
                    <a:lstStyle/>
                    <a:p>
                      <a:pPr algn="just">
                        <a:spcAft>
                          <a:spcPts val="0"/>
                        </a:spcAft>
                      </a:pPr>
                      <a:r>
                        <a:rPr lang="en-US" sz="900" kern="100">
                          <a:effectLst/>
                        </a:rPr>
                        <a:t>6</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 </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29716383"/>
                  </a:ext>
                </a:extLst>
              </a:tr>
            </a:tbl>
          </a:graphicData>
        </a:graphic>
      </p:graphicFrame>
      <p:sp>
        <p:nvSpPr>
          <p:cNvPr id="8" name="椭圆形标注 7"/>
          <p:cNvSpPr/>
          <p:nvPr/>
        </p:nvSpPr>
        <p:spPr>
          <a:xfrm>
            <a:off x="6553200" y="4447309"/>
            <a:ext cx="1288473" cy="581891"/>
          </a:xfrm>
          <a:prstGeom prst="wedgeEllipseCallout">
            <a:avLst>
              <a:gd name="adj1" fmla="val -68145"/>
              <a:gd name="adj2" fmla="val -1142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IDF</a:t>
            </a:r>
            <a:endParaRPr lang="zh-CN" altLang="en-US" dirty="0"/>
          </a:p>
        </p:txBody>
      </p:sp>
      <p:sp>
        <p:nvSpPr>
          <p:cNvPr id="9" name="圆角矩形 8"/>
          <p:cNvSpPr/>
          <p:nvPr/>
        </p:nvSpPr>
        <p:spPr>
          <a:xfrm>
            <a:off x="7513394" y="3116843"/>
            <a:ext cx="1572492" cy="976746"/>
          </a:xfrm>
          <a:prstGeom prst="round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ysClr val="windowText" lastClr="000000"/>
                </a:solidFill>
              </a:rPr>
              <a:t>请计算文档词项矩阵的</a:t>
            </a:r>
            <a:r>
              <a:rPr lang="en-US" altLang="zh-CN" sz="1400" dirty="0">
                <a:solidFill>
                  <a:sysClr val="windowText" lastClr="000000"/>
                </a:solidFill>
              </a:rPr>
              <a:t>TF-IDF</a:t>
            </a:r>
            <a:r>
              <a:rPr lang="zh-CN" altLang="en-US" sz="1400" dirty="0">
                <a:solidFill>
                  <a:sysClr val="windowText" lastClr="000000"/>
                </a:solidFill>
              </a:rPr>
              <a:t>权重</a:t>
            </a:r>
            <a:r>
              <a:rPr lang="en-US" altLang="zh-CN" sz="1400" dirty="0">
                <a:solidFill>
                  <a:sysClr val="windowText" lastClr="000000"/>
                </a:solidFill>
              </a:rPr>
              <a:t>(0</a:t>
            </a:r>
            <a:r>
              <a:rPr lang="zh-CN" altLang="en-US" sz="1400" dirty="0">
                <a:solidFill>
                  <a:sysClr val="windowText" lastClr="000000"/>
                </a:solidFill>
              </a:rPr>
              <a:t>权重，留空</a:t>
            </a:r>
            <a:r>
              <a:rPr lang="en-US" altLang="zh-CN" sz="1400" dirty="0">
                <a:solidFill>
                  <a:sysClr val="windowText" lastClr="000000"/>
                </a:solidFill>
              </a:rPr>
              <a:t>)</a:t>
            </a:r>
            <a:endParaRPr lang="zh-CN" altLang="en-US" sz="1400" dirty="0">
              <a:solidFill>
                <a:sysClr val="windowText" lastClr="000000"/>
              </a:solidFill>
            </a:endParaRPr>
          </a:p>
        </p:txBody>
      </p:sp>
      <p:sp>
        <p:nvSpPr>
          <p:cNvPr id="5" name="圆角矩形 4"/>
          <p:cNvSpPr/>
          <p:nvPr/>
        </p:nvSpPr>
        <p:spPr>
          <a:xfrm>
            <a:off x="1762991" y="2306782"/>
            <a:ext cx="647700" cy="135081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0560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假设有如下文集</a:t>
            </a:r>
            <a:endParaRPr kumimoji="1" lang="en-US" altLang="zh-CN" dirty="0"/>
          </a:p>
          <a:p>
            <a:endParaRPr kumimoji="1" lang="en-US" altLang="zh-CN" dirty="0"/>
          </a:p>
          <a:p>
            <a:r>
              <a:rPr kumimoji="1" lang="zh-CN" altLang="en-US" sz="1400" dirty="0"/>
              <a:t>词汇表如下</a:t>
            </a:r>
            <a:endParaRPr kumimoji="1" lang="en-US" altLang="zh-CN" sz="1400" dirty="0"/>
          </a:p>
          <a:p>
            <a:pPr lvl="1"/>
            <a:r>
              <a:rPr lang="zh-CN" altLang="zh-CN" sz="1200" dirty="0"/>
              <a:t>人民大学、明德楼、办公室、北京大学、未名湖、一勺池、是、小、湖泊、大</a:t>
            </a:r>
          </a:p>
          <a:p>
            <a:pPr lvl="1"/>
            <a:r>
              <a:rPr lang="zh-CN" altLang="zh-CN" sz="1200" dirty="0"/>
              <a:t>词汇表有</a:t>
            </a:r>
            <a:r>
              <a:rPr lang="en-US" altLang="zh-CN" sz="1200" dirty="0"/>
              <a:t>10</a:t>
            </a:r>
            <a:r>
              <a:rPr lang="zh-CN" altLang="zh-CN" sz="1200" dirty="0"/>
              <a:t>个词</a:t>
            </a:r>
            <a:endParaRPr lang="en-US" altLang="zh-CN" sz="1200" dirty="0"/>
          </a:p>
          <a:p>
            <a:pPr lvl="1"/>
            <a:endParaRPr lang="zh-CN" altLang="zh-CN" dirty="0"/>
          </a:p>
          <a:p>
            <a:pPr lvl="1"/>
            <a:endParaRPr kumimoji="1" lang="en-US" altLang="zh-CN" dirty="0"/>
          </a:p>
          <a:p>
            <a:endParaRPr kumimoji="1" lang="en-US" altLang="zh-CN" dirty="0"/>
          </a:p>
        </p:txBody>
      </p:sp>
      <p:graphicFrame>
        <p:nvGraphicFramePr>
          <p:cNvPr id="4" name="表格 3"/>
          <p:cNvGraphicFramePr>
            <a:graphicFrameLocks noGrp="1"/>
          </p:cNvGraphicFramePr>
          <p:nvPr/>
        </p:nvGraphicFramePr>
        <p:xfrm>
          <a:off x="2959793" y="733223"/>
          <a:ext cx="5267960" cy="1097280"/>
        </p:xfrm>
        <a:graphic>
          <a:graphicData uri="http://schemas.openxmlformats.org/drawingml/2006/table">
            <a:tbl>
              <a:tblPr firstRow="1" firstCol="1" bandRow="1">
                <a:tableStyleId>{5C22544A-7EE6-4342-B048-85BDC9FD1C3A}</a:tableStyleId>
              </a:tblPr>
              <a:tblGrid>
                <a:gridCol w="716915">
                  <a:extLst>
                    <a:ext uri="{9D8B030D-6E8A-4147-A177-3AD203B41FA5}">
                      <a16:colId xmlns:a16="http://schemas.microsoft.com/office/drawing/2014/main" val="1326810853"/>
                    </a:ext>
                  </a:extLst>
                </a:gridCol>
                <a:gridCol w="4551045">
                  <a:extLst>
                    <a:ext uri="{9D8B030D-6E8A-4147-A177-3AD203B41FA5}">
                      <a16:colId xmlns:a16="http://schemas.microsoft.com/office/drawing/2014/main" val="3040303225"/>
                    </a:ext>
                  </a:extLst>
                </a:gridCol>
              </a:tblGrid>
              <a:tr h="0">
                <a:tc>
                  <a:txBody>
                    <a:bodyPr/>
                    <a:lstStyle/>
                    <a:p>
                      <a:pPr algn="just">
                        <a:spcAft>
                          <a:spcPts val="0"/>
                        </a:spcAft>
                      </a:pPr>
                      <a:r>
                        <a:rPr lang="en-US" sz="1200" kern="100">
                          <a:effectLst/>
                        </a:rPr>
                        <a:t>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人民大学明德楼</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65517242"/>
                  </a:ext>
                </a:extLst>
              </a:tr>
              <a:tr h="0">
                <a:tc>
                  <a:txBody>
                    <a:bodyPr/>
                    <a:lstStyle/>
                    <a:p>
                      <a:pPr algn="just">
                        <a:spcAft>
                          <a:spcPts val="0"/>
                        </a:spcAft>
                      </a:pPr>
                      <a:r>
                        <a:rPr lang="en-US" sz="1200" kern="100">
                          <a:effectLst/>
                        </a:rPr>
                        <a:t>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明德楼办公室</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00007243"/>
                  </a:ext>
                </a:extLst>
              </a:tr>
              <a:tr h="0">
                <a:tc>
                  <a:txBody>
                    <a:bodyPr/>
                    <a:lstStyle/>
                    <a:p>
                      <a:pPr algn="just">
                        <a:spcAft>
                          <a:spcPts val="0"/>
                        </a:spcAft>
                      </a:pPr>
                      <a:r>
                        <a:rPr lang="en-US" sz="1200" kern="100">
                          <a:effectLst/>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北京大学未名湖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32388637"/>
                  </a:ext>
                </a:extLst>
              </a:tr>
              <a:tr h="0">
                <a:tc>
                  <a:txBody>
                    <a:bodyPr/>
                    <a:lstStyle/>
                    <a:p>
                      <a:pPr algn="just">
                        <a:spcAft>
                          <a:spcPts val="0"/>
                        </a:spcAft>
                      </a:pPr>
                      <a:r>
                        <a:rPr lang="en-US" sz="1200" kern="100">
                          <a:effectLst/>
                        </a:rPr>
                        <a:t>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一勺池是小湖泊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58847774"/>
                  </a:ext>
                </a:extLst>
              </a:tr>
              <a:tr h="0">
                <a:tc>
                  <a:txBody>
                    <a:bodyPr/>
                    <a:lstStyle/>
                    <a:p>
                      <a:pPr algn="just">
                        <a:spcAft>
                          <a:spcPts val="0"/>
                        </a:spcAft>
                      </a:pPr>
                      <a:r>
                        <a:rPr lang="en-US" sz="1200" kern="100">
                          <a:effectLst/>
                        </a:rPr>
                        <a:t>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未名湖是大湖泊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0378977"/>
                  </a:ext>
                </a:extLst>
              </a:tr>
              <a:tr h="0">
                <a:tc>
                  <a:txBody>
                    <a:bodyPr/>
                    <a:lstStyle/>
                    <a:p>
                      <a:pPr algn="just">
                        <a:spcAft>
                          <a:spcPts val="0"/>
                        </a:spcAft>
                      </a:pPr>
                      <a:r>
                        <a:rPr lang="en-US" sz="1200" kern="100">
                          <a:effectLst/>
                        </a:rPr>
                        <a:t>6</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明德楼未名湖湖泊</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20974636"/>
                  </a:ext>
                </a:extLst>
              </a:tr>
            </a:tbl>
          </a:graphicData>
        </a:graphic>
      </p:graphicFrame>
      <p:sp>
        <p:nvSpPr>
          <p:cNvPr id="6" name="圆角矩形 5"/>
          <p:cNvSpPr/>
          <p:nvPr/>
        </p:nvSpPr>
        <p:spPr>
          <a:xfrm>
            <a:off x="7363691" y="2542308"/>
            <a:ext cx="1572492" cy="976746"/>
          </a:xfrm>
          <a:prstGeom prst="round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ysClr val="windowText" lastClr="000000"/>
                </a:solidFill>
              </a:rPr>
              <a:t>请计算文档词项矩阵的</a:t>
            </a:r>
            <a:r>
              <a:rPr lang="en-US" altLang="zh-CN" sz="1400" dirty="0">
                <a:solidFill>
                  <a:sysClr val="windowText" lastClr="000000"/>
                </a:solidFill>
              </a:rPr>
              <a:t>TF-IDF</a:t>
            </a:r>
            <a:r>
              <a:rPr lang="zh-CN" altLang="en-US" sz="1400" dirty="0">
                <a:solidFill>
                  <a:sysClr val="windowText" lastClr="000000"/>
                </a:solidFill>
              </a:rPr>
              <a:t>权重</a:t>
            </a:r>
            <a:r>
              <a:rPr lang="en-US" altLang="zh-CN" sz="1400" dirty="0">
                <a:solidFill>
                  <a:sysClr val="windowText" lastClr="000000"/>
                </a:solidFill>
              </a:rPr>
              <a:t>(0</a:t>
            </a:r>
            <a:r>
              <a:rPr lang="zh-CN" altLang="en-US" sz="1400" dirty="0">
                <a:solidFill>
                  <a:sysClr val="windowText" lastClr="000000"/>
                </a:solidFill>
              </a:rPr>
              <a:t>权重，留空</a:t>
            </a:r>
            <a:r>
              <a:rPr lang="en-US" altLang="zh-CN" sz="1400" dirty="0">
                <a:solidFill>
                  <a:sysClr val="windowText" lastClr="000000"/>
                </a:solidFill>
              </a:rPr>
              <a:t>)</a:t>
            </a:r>
            <a:endParaRPr lang="zh-CN" altLang="en-US" sz="1400" dirty="0">
              <a:solidFill>
                <a:sysClr val="windowText" lastClr="000000"/>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3894890702"/>
              </p:ext>
            </p:extLst>
          </p:nvPr>
        </p:nvGraphicFramePr>
        <p:xfrm>
          <a:off x="394858" y="2373197"/>
          <a:ext cx="6778333" cy="1645920"/>
        </p:xfrm>
        <a:graphic>
          <a:graphicData uri="http://schemas.openxmlformats.org/drawingml/2006/table">
            <a:tbl>
              <a:tblPr firstRow="1" firstCol="1" bandRow="1">
                <a:tableStyleId>{5C22544A-7EE6-4342-B048-85BDC9FD1C3A}</a:tableStyleId>
              </a:tblPr>
              <a:tblGrid>
                <a:gridCol w="233679">
                  <a:extLst>
                    <a:ext uri="{9D8B030D-6E8A-4147-A177-3AD203B41FA5}">
                      <a16:colId xmlns:a16="http://schemas.microsoft.com/office/drawing/2014/main" val="1394339081"/>
                    </a:ext>
                  </a:extLst>
                </a:gridCol>
                <a:gridCol w="537626">
                  <a:extLst>
                    <a:ext uri="{9D8B030D-6E8A-4147-A177-3AD203B41FA5}">
                      <a16:colId xmlns:a16="http://schemas.microsoft.com/office/drawing/2014/main" val="107570777"/>
                    </a:ext>
                  </a:extLst>
                </a:gridCol>
                <a:gridCol w="734537">
                  <a:extLst>
                    <a:ext uri="{9D8B030D-6E8A-4147-A177-3AD203B41FA5}">
                      <a16:colId xmlns:a16="http://schemas.microsoft.com/office/drawing/2014/main" val="4015838727"/>
                    </a:ext>
                  </a:extLst>
                </a:gridCol>
                <a:gridCol w="537626">
                  <a:extLst>
                    <a:ext uri="{9D8B030D-6E8A-4147-A177-3AD203B41FA5}">
                      <a16:colId xmlns:a16="http://schemas.microsoft.com/office/drawing/2014/main" val="2418324344"/>
                    </a:ext>
                  </a:extLst>
                </a:gridCol>
                <a:gridCol w="734537">
                  <a:extLst>
                    <a:ext uri="{9D8B030D-6E8A-4147-A177-3AD203B41FA5}">
                      <a16:colId xmlns:a16="http://schemas.microsoft.com/office/drawing/2014/main" val="2741851381"/>
                    </a:ext>
                  </a:extLst>
                </a:gridCol>
                <a:gridCol w="734537">
                  <a:extLst>
                    <a:ext uri="{9D8B030D-6E8A-4147-A177-3AD203B41FA5}">
                      <a16:colId xmlns:a16="http://schemas.microsoft.com/office/drawing/2014/main" val="3032192625"/>
                    </a:ext>
                  </a:extLst>
                </a:gridCol>
                <a:gridCol w="537626">
                  <a:extLst>
                    <a:ext uri="{9D8B030D-6E8A-4147-A177-3AD203B41FA5}">
                      <a16:colId xmlns:a16="http://schemas.microsoft.com/office/drawing/2014/main" val="2866434637"/>
                    </a:ext>
                  </a:extLst>
                </a:gridCol>
                <a:gridCol w="721465">
                  <a:extLst>
                    <a:ext uri="{9D8B030D-6E8A-4147-A177-3AD203B41FA5}">
                      <a16:colId xmlns:a16="http://schemas.microsoft.com/office/drawing/2014/main" val="233831647"/>
                    </a:ext>
                  </a:extLst>
                </a:gridCol>
                <a:gridCol w="734537">
                  <a:extLst>
                    <a:ext uri="{9D8B030D-6E8A-4147-A177-3AD203B41FA5}">
                      <a16:colId xmlns:a16="http://schemas.microsoft.com/office/drawing/2014/main" val="836560426"/>
                    </a:ext>
                  </a:extLst>
                </a:gridCol>
                <a:gridCol w="734537">
                  <a:extLst>
                    <a:ext uri="{9D8B030D-6E8A-4147-A177-3AD203B41FA5}">
                      <a16:colId xmlns:a16="http://schemas.microsoft.com/office/drawing/2014/main" val="4257979825"/>
                    </a:ext>
                  </a:extLst>
                </a:gridCol>
                <a:gridCol w="537626">
                  <a:extLst>
                    <a:ext uri="{9D8B030D-6E8A-4147-A177-3AD203B41FA5}">
                      <a16:colId xmlns:a16="http://schemas.microsoft.com/office/drawing/2014/main" val="3672262478"/>
                    </a:ext>
                  </a:extLst>
                </a:gridCol>
              </a:tblGrid>
              <a:tr h="0">
                <a:tc>
                  <a:txBody>
                    <a:bodyPr/>
                    <a:lstStyle/>
                    <a:p>
                      <a:pPr algn="just">
                        <a:spcAft>
                          <a:spcPts val="0"/>
                        </a:spcAft>
                      </a:pPr>
                      <a:r>
                        <a:rPr lang="en-US" sz="900" kern="100" dirty="0">
                          <a:effectLst/>
                        </a:rPr>
                        <a:t> </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人民大学</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明德楼</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办公室</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北京大学</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未名湖</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一勺池</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是</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小</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湖泊</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大</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45941200"/>
                  </a:ext>
                </a:extLst>
              </a:tr>
              <a:tr h="0">
                <a:tc>
                  <a:txBody>
                    <a:bodyPr/>
                    <a:lstStyle/>
                    <a:p>
                      <a:pPr algn="just">
                        <a:spcAft>
                          <a:spcPts val="0"/>
                        </a:spcAft>
                      </a:pPr>
                      <a:r>
                        <a:rPr lang="en-US" sz="900" kern="100">
                          <a:effectLst/>
                        </a:rPr>
                        <a:t>1</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1/2*log(6/1)</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1/2</a:t>
                      </a:r>
                      <a:r>
                        <a:rPr lang="en-US" altLang="zh-CN" sz="900" kern="100" dirty="0">
                          <a:effectLst/>
                        </a:rPr>
                        <a:t>*</a:t>
                      </a:r>
                      <a:r>
                        <a:rPr lang="en-US" sz="900" kern="100" dirty="0">
                          <a:effectLst/>
                        </a:rPr>
                        <a:t>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6639023"/>
                  </a:ext>
                </a:extLst>
              </a:tr>
              <a:tr h="0">
                <a:tc>
                  <a:txBody>
                    <a:bodyPr/>
                    <a:lstStyle/>
                    <a:p>
                      <a:pPr algn="just">
                        <a:spcAft>
                          <a:spcPts val="0"/>
                        </a:spcAft>
                      </a:pPr>
                      <a:r>
                        <a:rPr lang="en-US" sz="900" kern="100">
                          <a:effectLst/>
                        </a:rPr>
                        <a:t>2</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1/2*log(6/3)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1/2</a:t>
                      </a:r>
                      <a:r>
                        <a:rPr lang="zh-CN" sz="900" kern="100" dirty="0">
                          <a:effectLst/>
                        </a:rPr>
                        <a:t>×</a:t>
                      </a:r>
                      <a:r>
                        <a:rPr lang="en-US" sz="900" kern="100" dirty="0">
                          <a:effectLst/>
                        </a:rPr>
                        <a:t>log(6/1)</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51756684"/>
                  </a:ext>
                </a:extLst>
              </a:tr>
              <a:tr h="0">
                <a:tc>
                  <a:txBody>
                    <a:bodyPr/>
                    <a:lstStyle/>
                    <a:p>
                      <a:pPr algn="just">
                        <a:spcAft>
                          <a:spcPts val="0"/>
                        </a:spcAft>
                      </a:pPr>
                      <a:r>
                        <a:rPr lang="en-US" sz="900" kern="100">
                          <a:effectLst/>
                        </a:rPr>
                        <a:t>3</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1/2*log(6/1)</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1/2*log(6/3)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01179925"/>
                  </a:ext>
                </a:extLst>
              </a:tr>
              <a:tr h="0">
                <a:tc>
                  <a:txBody>
                    <a:bodyPr/>
                    <a:lstStyle/>
                    <a:p>
                      <a:pPr algn="just">
                        <a:spcAft>
                          <a:spcPts val="0"/>
                        </a:spcAft>
                      </a:pPr>
                      <a:r>
                        <a:rPr lang="en-US" sz="900" kern="100">
                          <a:effectLst/>
                        </a:rPr>
                        <a:t>4</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1/4</a:t>
                      </a:r>
                      <a:r>
                        <a:rPr lang="zh-CN" sz="900" kern="100" dirty="0">
                          <a:effectLst/>
                        </a:rPr>
                        <a:t>×</a:t>
                      </a:r>
                      <a:r>
                        <a:rPr lang="en-US" sz="900" kern="100" dirty="0">
                          <a:effectLst/>
                        </a:rPr>
                        <a:t>log(6/1)</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1/4)log(6/2)</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1/4*log(6/1)</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1/4*log(6/3)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270284"/>
                  </a:ext>
                </a:extLst>
              </a:tr>
              <a:tr h="0">
                <a:tc>
                  <a:txBody>
                    <a:bodyPr/>
                    <a:lstStyle/>
                    <a:p>
                      <a:pPr algn="just">
                        <a:spcAft>
                          <a:spcPts val="0"/>
                        </a:spcAft>
                      </a:pPr>
                      <a:r>
                        <a:rPr lang="en-US" sz="900" kern="100">
                          <a:effectLst/>
                        </a:rPr>
                        <a:t>5</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1/4*log(6/3)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1/4*log</a:t>
                      </a:r>
                      <a:r>
                        <a:rPr lang="en-US" altLang="zh-CN" sz="900" kern="100" dirty="0">
                          <a:effectLst/>
                        </a:rPr>
                        <a:t>(</a:t>
                      </a:r>
                      <a:r>
                        <a:rPr lang="en-US" sz="900" kern="100" dirty="0">
                          <a:effectLst/>
                        </a:rPr>
                        <a:t>6/2</a:t>
                      </a:r>
                      <a:r>
                        <a:rPr lang="en-US" altLang="zh-CN" sz="900" kern="100" dirty="0">
                          <a:effectLst/>
                        </a:rPr>
                        <a:t>)</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1/4*log(6/3)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1/4</a:t>
                      </a:r>
                      <a:r>
                        <a:rPr lang="zh-CN" sz="900" kern="100" dirty="0">
                          <a:effectLst/>
                        </a:rPr>
                        <a:t>×</a:t>
                      </a:r>
                      <a:r>
                        <a:rPr lang="en-US" sz="900" kern="100" dirty="0">
                          <a:effectLst/>
                        </a:rPr>
                        <a:t>log(6/1)</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2721767"/>
                  </a:ext>
                </a:extLst>
              </a:tr>
              <a:tr h="0">
                <a:tc>
                  <a:txBody>
                    <a:bodyPr/>
                    <a:lstStyle/>
                    <a:p>
                      <a:pPr algn="just">
                        <a:spcAft>
                          <a:spcPts val="0"/>
                        </a:spcAft>
                      </a:pPr>
                      <a:r>
                        <a:rPr lang="en-US" sz="900" kern="100">
                          <a:effectLst/>
                        </a:rPr>
                        <a:t>6</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1/3*log(6/3)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1/3*log(6/3)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1/3*log(6/3)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 </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29716383"/>
                  </a:ext>
                </a:extLst>
              </a:tr>
            </a:tbl>
          </a:graphicData>
        </a:graphic>
      </p:graphicFrame>
      <p:sp>
        <p:nvSpPr>
          <p:cNvPr id="8" name="椭圆形标注 7"/>
          <p:cNvSpPr/>
          <p:nvPr/>
        </p:nvSpPr>
        <p:spPr>
          <a:xfrm>
            <a:off x="7398327" y="4374573"/>
            <a:ext cx="1288473" cy="581891"/>
          </a:xfrm>
          <a:prstGeom prst="wedgeEllipseCallout">
            <a:avLst>
              <a:gd name="adj1" fmla="val -68145"/>
              <a:gd name="adj2" fmla="val -1142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TF-IDF</a:t>
            </a:r>
            <a:endParaRPr lang="zh-CN" altLang="en-US" dirty="0"/>
          </a:p>
        </p:txBody>
      </p:sp>
    </p:spTree>
    <p:extLst>
      <p:ext uri="{BB962C8B-B14F-4D97-AF65-F5344CB8AC3E}">
        <p14:creationId xmlns:p14="http://schemas.microsoft.com/office/powerpoint/2010/main" val="2778817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向量空间模型</a:t>
            </a:r>
            <a:endParaRPr kumimoji="1" lang="en-US" altLang="zh-CN" dirty="0"/>
          </a:p>
          <a:p>
            <a:pPr lvl="1"/>
            <a:r>
              <a:rPr lang="en-US" altLang="zh-CN" dirty="0"/>
              <a:t>1</a:t>
            </a:r>
            <a:r>
              <a:rPr lang="zh-CN" altLang="en-US" dirty="0"/>
              <a:t>，将</a:t>
            </a:r>
            <a:r>
              <a:rPr lang="zh-CN" altLang="en-US" dirty="0">
                <a:solidFill>
                  <a:srgbClr val="C00000"/>
                </a:solidFill>
              </a:rPr>
              <a:t>文档字符串，</a:t>
            </a:r>
            <a:r>
              <a:rPr lang="zh-CN" altLang="en-US" dirty="0"/>
              <a:t>表达为带权重</a:t>
            </a:r>
            <a:r>
              <a:rPr lang="en-US" altLang="zh-CN" dirty="0" err="1"/>
              <a:t>tf-idf</a:t>
            </a:r>
            <a:r>
              <a:rPr lang="en-US" altLang="zh-CN" dirty="0"/>
              <a:t> </a:t>
            </a:r>
            <a:r>
              <a:rPr lang="zh-CN" altLang="en-US" dirty="0"/>
              <a:t>向量</a:t>
            </a:r>
            <a:r>
              <a:rPr lang="en-US" altLang="zh-CN" dirty="0"/>
              <a:t>(</a:t>
            </a:r>
            <a:r>
              <a:rPr lang="zh-CN" altLang="en-US" dirty="0"/>
              <a:t>文档向量</a:t>
            </a:r>
            <a:r>
              <a:rPr lang="en-US" altLang="zh-CN" dirty="0"/>
              <a:t>)</a:t>
            </a:r>
            <a:endParaRPr kumimoji="1" lang="en-US" altLang="zh-CN" dirty="0"/>
          </a:p>
          <a:p>
            <a:pPr lvl="1"/>
            <a:r>
              <a:rPr lang="en-US" altLang="zh-CN" dirty="0"/>
              <a:t>2</a:t>
            </a:r>
            <a:r>
              <a:rPr lang="zh-CN" altLang="en-US" dirty="0"/>
              <a:t>，将</a:t>
            </a:r>
            <a:r>
              <a:rPr lang="zh-CN" altLang="en-US" dirty="0">
                <a:solidFill>
                  <a:srgbClr val="C00000"/>
                </a:solidFill>
              </a:rPr>
              <a:t>查询字符串，也</a:t>
            </a:r>
            <a:r>
              <a:rPr lang="zh-CN" altLang="en-US" dirty="0"/>
              <a:t>表达为带权重的</a:t>
            </a:r>
            <a:r>
              <a:rPr lang="en-US" altLang="zh-CN" dirty="0" err="1"/>
              <a:t>tf-idf</a:t>
            </a:r>
            <a:r>
              <a:rPr lang="zh-CN" altLang="en-US" dirty="0"/>
              <a:t>向量</a:t>
            </a:r>
            <a:r>
              <a:rPr lang="en-US" altLang="zh-CN" dirty="0"/>
              <a:t>(</a:t>
            </a:r>
            <a:r>
              <a:rPr lang="zh-CN" altLang="en-US" dirty="0"/>
              <a:t>查询向量</a:t>
            </a:r>
            <a:r>
              <a:rPr lang="en-US" altLang="zh-CN" dirty="0"/>
              <a:t>)</a:t>
            </a:r>
          </a:p>
        </p:txBody>
      </p:sp>
      <p:graphicFrame>
        <p:nvGraphicFramePr>
          <p:cNvPr id="6" name="表格 5"/>
          <p:cNvGraphicFramePr>
            <a:graphicFrameLocks noGrp="1"/>
          </p:cNvGraphicFramePr>
          <p:nvPr>
            <p:extLst>
              <p:ext uri="{D42A27DB-BD31-4B8C-83A1-F6EECF244321}">
                <p14:modId xmlns:p14="http://schemas.microsoft.com/office/powerpoint/2010/main" val="944748117"/>
              </p:ext>
            </p:extLst>
          </p:nvPr>
        </p:nvGraphicFramePr>
        <p:xfrm>
          <a:off x="5230090" y="2073650"/>
          <a:ext cx="3198553" cy="1097280"/>
        </p:xfrm>
        <a:graphic>
          <a:graphicData uri="http://schemas.openxmlformats.org/drawingml/2006/table">
            <a:tbl>
              <a:tblPr firstRow="1" firstCol="1" bandRow="1">
                <a:tableStyleId>{5C22544A-7EE6-4342-B048-85BDC9FD1C3A}</a:tableStyleId>
              </a:tblPr>
              <a:tblGrid>
                <a:gridCol w="435290">
                  <a:extLst>
                    <a:ext uri="{9D8B030D-6E8A-4147-A177-3AD203B41FA5}">
                      <a16:colId xmlns:a16="http://schemas.microsoft.com/office/drawing/2014/main" val="1326810853"/>
                    </a:ext>
                  </a:extLst>
                </a:gridCol>
                <a:gridCol w="2763263">
                  <a:extLst>
                    <a:ext uri="{9D8B030D-6E8A-4147-A177-3AD203B41FA5}">
                      <a16:colId xmlns:a16="http://schemas.microsoft.com/office/drawing/2014/main" val="3040303225"/>
                    </a:ext>
                  </a:extLst>
                </a:gridCol>
              </a:tblGrid>
              <a:tr h="0">
                <a:tc>
                  <a:txBody>
                    <a:bodyPr/>
                    <a:lstStyle/>
                    <a:p>
                      <a:pPr algn="just">
                        <a:spcAft>
                          <a:spcPts val="0"/>
                        </a:spcAft>
                      </a:pPr>
                      <a:r>
                        <a:rPr lang="en-US" sz="1200" kern="100">
                          <a:effectLst/>
                        </a:rPr>
                        <a:t>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人民大学明德楼</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65517242"/>
                  </a:ext>
                </a:extLst>
              </a:tr>
              <a:tr h="0">
                <a:tc>
                  <a:txBody>
                    <a:bodyPr/>
                    <a:lstStyle/>
                    <a:p>
                      <a:pPr algn="just">
                        <a:spcAft>
                          <a:spcPts val="0"/>
                        </a:spcAft>
                      </a:pPr>
                      <a:r>
                        <a:rPr lang="en-US" sz="1200" kern="100">
                          <a:effectLst/>
                        </a:rPr>
                        <a:t>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明德楼办公室</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00007243"/>
                  </a:ext>
                </a:extLst>
              </a:tr>
              <a:tr h="0">
                <a:tc>
                  <a:txBody>
                    <a:bodyPr/>
                    <a:lstStyle/>
                    <a:p>
                      <a:pPr algn="just">
                        <a:spcAft>
                          <a:spcPts val="0"/>
                        </a:spcAft>
                      </a:pPr>
                      <a:r>
                        <a:rPr lang="en-US" sz="1200" kern="100">
                          <a:effectLst/>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北京大学未名湖</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32388637"/>
                  </a:ext>
                </a:extLst>
              </a:tr>
              <a:tr h="0">
                <a:tc>
                  <a:txBody>
                    <a:bodyPr/>
                    <a:lstStyle/>
                    <a:p>
                      <a:pPr algn="just">
                        <a:spcAft>
                          <a:spcPts val="0"/>
                        </a:spcAft>
                      </a:pPr>
                      <a:r>
                        <a:rPr lang="en-US" sz="1200" kern="100">
                          <a:effectLst/>
                        </a:rPr>
                        <a:t>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一勺池是小湖泊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58847774"/>
                  </a:ext>
                </a:extLst>
              </a:tr>
              <a:tr h="0">
                <a:tc>
                  <a:txBody>
                    <a:bodyPr/>
                    <a:lstStyle/>
                    <a:p>
                      <a:pPr algn="just">
                        <a:spcAft>
                          <a:spcPts val="0"/>
                        </a:spcAft>
                      </a:pPr>
                      <a:r>
                        <a:rPr lang="en-US" sz="1200" kern="100">
                          <a:effectLst/>
                        </a:rPr>
                        <a:t>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未名湖是大湖泊</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0378977"/>
                  </a:ext>
                </a:extLst>
              </a:tr>
              <a:tr h="0">
                <a:tc>
                  <a:txBody>
                    <a:bodyPr/>
                    <a:lstStyle/>
                    <a:p>
                      <a:pPr algn="just">
                        <a:spcAft>
                          <a:spcPts val="0"/>
                        </a:spcAft>
                      </a:pPr>
                      <a:r>
                        <a:rPr lang="en-US" sz="1200" kern="100">
                          <a:effectLst/>
                        </a:rPr>
                        <a:t>6</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明德楼未名湖湖泊</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20974636"/>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672397287"/>
              </p:ext>
            </p:extLst>
          </p:nvPr>
        </p:nvGraphicFramePr>
        <p:xfrm>
          <a:off x="1537858" y="3356869"/>
          <a:ext cx="6778333" cy="1645920"/>
        </p:xfrm>
        <a:graphic>
          <a:graphicData uri="http://schemas.openxmlformats.org/drawingml/2006/table">
            <a:tbl>
              <a:tblPr firstRow="1" firstCol="1" bandRow="1">
                <a:tableStyleId>{5C22544A-7EE6-4342-B048-85BDC9FD1C3A}</a:tableStyleId>
              </a:tblPr>
              <a:tblGrid>
                <a:gridCol w="233679">
                  <a:extLst>
                    <a:ext uri="{9D8B030D-6E8A-4147-A177-3AD203B41FA5}">
                      <a16:colId xmlns:a16="http://schemas.microsoft.com/office/drawing/2014/main" val="1394339081"/>
                    </a:ext>
                  </a:extLst>
                </a:gridCol>
                <a:gridCol w="537626">
                  <a:extLst>
                    <a:ext uri="{9D8B030D-6E8A-4147-A177-3AD203B41FA5}">
                      <a16:colId xmlns:a16="http://schemas.microsoft.com/office/drawing/2014/main" val="107570777"/>
                    </a:ext>
                  </a:extLst>
                </a:gridCol>
                <a:gridCol w="734537">
                  <a:extLst>
                    <a:ext uri="{9D8B030D-6E8A-4147-A177-3AD203B41FA5}">
                      <a16:colId xmlns:a16="http://schemas.microsoft.com/office/drawing/2014/main" val="4015838727"/>
                    </a:ext>
                  </a:extLst>
                </a:gridCol>
                <a:gridCol w="537626">
                  <a:extLst>
                    <a:ext uri="{9D8B030D-6E8A-4147-A177-3AD203B41FA5}">
                      <a16:colId xmlns:a16="http://schemas.microsoft.com/office/drawing/2014/main" val="2418324344"/>
                    </a:ext>
                  </a:extLst>
                </a:gridCol>
                <a:gridCol w="734537">
                  <a:extLst>
                    <a:ext uri="{9D8B030D-6E8A-4147-A177-3AD203B41FA5}">
                      <a16:colId xmlns:a16="http://schemas.microsoft.com/office/drawing/2014/main" val="2741851381"/>
                    </a:ext>
                  </a:extLst>
                </a:gridCol>
                <a:gridCol w="734537">
                  <a:extLst>
                    <a:ext uri="{9D8B030D-6E8A-4147-A177-3AD203B41FA5}">
                      <a16:colId xmlns:a16="http://schemas.microsoft.com/office/drawing/2014/main" val="3032192625"/>
                    </a:ext>
                  </a:extLst>
                </a:gridCol>
                <a:gridCol w="537626">
                  <a:extLst>
                    <a:ext uri="{9D8B030D-6E8A-4147-A177-3AD203B41FA5}">
                      <a16:colId xmlns:a16="http://schemas.microsoft.com/office/drawing/2014/main" val="2866434637"/>
                    </a:ext>
                  </a:extLst>
                </a:gridCol>
                <a:gridCol w="721465">
                  <a:extLst>
                    <a:ext uri="{9D8B030D-6E8A-4147-A177-3AD203B41FA5}">
                      <a16:colId xmlns:a16="http://schemas.microsoft.com/office/drawing/2014/main" val="233831647"/>
                    </a:ext>
                  </a:extLst>
                </a:gridCol>
                <a:gridCol w="734537">
                  <a:extLst>
                    <a:ext uri="{9D8B030D-6E8A-4147-A177-3AD203B41FA5}">
                      <a16:colId xmlns:a16="http://schemas.microsoft.com/office/drawing/2014/main" val="836560426"/>
                    </a:ext>
                  </a:extLst>
                </a:gridCol>
                <a:gridCol w="734537">
                  <a:extLst>
                    <a:ext uri="{9D8B030D-6E8A-4147-A177-3AD203B41FA5}">
                      <a16:colId xmlns:a16="http://schemas.microsoft.com/office/drawing/2014/main" val="4257979825"/>
                    </a:ext>
                  </a:extLst>
                </a:gridCol>
                <a:gridCol w="537626">
                  <a:extLst>
                    <a:ext uri="{9D8B030D-6E8A-4147-A177-3AD203B41FA5}">
                      <a16:colId xmlns:a16="http://schemas.microsoft.com/office/drawing/2014/main" val="3672262478"/>
                    </a:ext>
                  </a:extLst>
                </a:gridCol>
              </a:tblGrid>
              <a:tr h="0">
                <a:tc>
                  <a:txBody>
                    <a:bodyPr/>
                    <a:lstStyle/>
                    <a:p>
                      <a:pPr algn="just">
                        <a:spcAft>
                          <a:spcPts val="0"/>
                        </a:spcAft>
                      </a:pPr>
                      <a:r>
                        <a:rPr lang="en-US" sz="900" kern="100" dirty="0">
                          <a:effectLst/>
                        </a:rPr>
                        <a:t> </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人民大学</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明德楼</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办公室</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dirty="0">
                          <a:effectLst/>
                        </a:rPr>
                        <a:t>北京大学</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未名湖</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一勺池</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是</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小</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湖泊</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900" kern="100">
                          <a:effectLst/>
                        </a:rPr>
                        <a:t>大</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45941200"/>
                  </a:ext>
                </a:extLst>
              </a:tr>
              <a:tr h="0">
                <a:tc>
                  <a:txBody>
                    <a:bodyPr/>
                    <a:lstStyle/>
                    <a:p>
                      <a:pPr algn="just">
                        <a:spcAft>
                          <a:spcPts val="0"/>
                        </a:spcAft>
                      </a:pPr>
                      <a:r>
                        <a:rPr lang="en-US" sz="900" kern="100">
                          <a:effectLst/>
                        </a:rPr>
                        <a:t>1</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1/2*log(6/1)</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1/2</a:t>
                      </a:r>
                      <a:r>
                        <a:rPr lang="en-US" altLang="zh-CN" sz="900" kern="100" dirty="0">
                          <a:effectLst/>
                        </a:rPr>
                        <a:t>*</a:t>
                      </a:r>
                      <a:r>
                        <a:rPr lang="en-US" sz="900" kern="100" dirty="0">
                          <a:effectLst/>
                        </a:rPr>
                        <a:t>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6639023"/>
                  </a:ext>
                </a:extLst>
              </a:tr>
              <a:tr h="0">
                <a:tc>
                  <a:txBody>
                    <a:bodyPr/>
                    <a:lstStyle/>
                    <a:p>
                      <a:pPr algn="just">
                        <a:spcAft>
                          <a:spcPts val="0"/>
                        </a:spcAft>
                      </a:pPr>
                      <a:r>
                        <a:rPr lang="en-US" sz="900" kern="100">
                          <a:effectLst/>
                        </a:rPr>
                        <a:t>2</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1/2*log(6/3)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1/2</a:t>
                      </a:r>
                      <a:r>
                        <a:rPr lang="zh-CN" sz="900" kern="100" dirty="0">
                          <a:effectLst/>
                        </a:rPr>
                        <a:t>×</a:t>
                      </a:r>
                      <a:r>
                        <a:rPr lang="en-US" sz="900" kern="100" dirty="0">
                          <a:effectLst/>
                        </a:rPr>
                        <a:t>log(6/1)</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51756684"/>
                  </a:ext>
                </a:extLst>
              </a:tr>
              <a:tr h="0">
                <a:tc>
                  <a:txBody>
                    <a:bodyPr/>
                    <a:lstStyle/>
                    <a:p>
                      <a:pPr algn="just">
                        <a:spcAft>
                          <a:spcPts val="0"/>
                        </a:spcAft>
                      </a:pPr>
                      <a:r>
                        <a:rPr lang="en-US" sz="900" kern="100">
                          <a:effectLst/>
                        </a:rPr>
                        <a:t>3</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1/2*log(6/1)</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1/2*log(6/3)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01179925"/>
                  </a:ext>
                </a:extLst>
              </a:tr>
              <a:tr h="0">
                <a:tc>
                  <a:txBody>
                    <a:bodyPr/>
                    <a:lstStyle/>
                    <a:p>
                      <a:pPr algn="just">
                        <a:spcAft>
                          <a:spcPts val="0"/>
                        </a:spcAft>
                      </a:pPr>
                      <a:r>
                        <a:rPr lang="en-US" sz="900" kern="100">
                          <a:effectLst/>
                        </a:rPr>
                        <a:t>4</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1/4</a:t>
                      </a:r>
                      <a:r>
                        <a:rPr lang="zh-CN" sz="900" kern="100" dirty="0">
                          <a:effectLst/>
                        </a:rPr>
                        <a:t>×</a:t>
                      </a:r>
                      <a:r>
                        <a:rPr lang="en-US" sz="900" kern="100" dirty="0">
                          <a:effectLst/>
                        </a:rPr>
                        <a:t>log(6/1)</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1/4)log(6/2)</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1/4*log(6/1)</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1/4*log(6/3)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270284"/>
                  </a:ext>
                </a:extLst>
              </a:tr>
              <a:tr h="0">
                <a:tc>
                  <a:txBody>
                    <a:bodyPr/>
                    <a:lstStyle/>
                    <a:p>
                      <a:pPr algn="just">
                        <a:spcAft>
                          <a:spcPts val="0"/>
                        </a:spcAft>
                      </a:pPr>
                      <a:r>
                        <a:rPr lang="en-US" sz="900" kern="100">
                          <a:effectLst/>
                        </a:rPr>
                        <a:t>5</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1/4*log(6/3)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1/4*log</a:t>
                      </a:r>
                      <a:r>
                        <a:rPr lang="en-US" altLang="zh-CN" sz="900" kern="100" dirty="0">
                          <a:effectLst/>
                        </a:rPr>
                        <a:t>(</a:t>
                      </a:r>
                      <a:r>
                        <a:rPr lang="en-US" sz="900" kern="100" dirty="0">
                          <a:effectLst/>
                        </a:rPr>
                        <a:t>6/2</a:t>
                      </a:r>
                      <a:r>
                        <a:rPr lang="en-US" altLang="zh-CN" sz="900" kern="100" dirty="0">
                          <a:effectLst/>
                        </a:rPr>
                        <a:t>)</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1/4*log(6/3)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1/4</a:t>
                      </a:r>
                      <a:r>
                        <a:rPr lang="zh-CN" sz="900" kern="100" dirty="0">
                          <a:effectLst/>
                        </a:rPr>
                        <a:t>×</a:t>
                      </a:r>
                      <a:r>
                        <a:rPr lang="en-US" sz="900" kern="100" dirty="0">
                          <a:effectLst/>
                        </a:rPr>
                        <a:t>log(6/1)</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2721767"/>
                  </a:ext>
                </a:extLst>
              </a:tr>
              <a:tr h="0">
                <a:tc>
                  <a:txBody>
                    <a:bodyPr/>
                    <a:lstStyle/>
                    <a:p>
                      <a:pPr algn="just">
                        <a:spcAft>
                          <a:spcPts val="0"/>
                        </a:spcAft>
                      </a:pPr>
                      <a:r>
                        <a:rPr lang="en-US" sz="900" kern="100">
                          <a:effectLst/>
                        </a:rPr>
                        <a:t>6</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1/3*log(6/3)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1/3*log(6/3)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a:effectLst/>
                        </a:rPr>
                        <a:t> </a:t>
                      </a:r>
                      <a:endParaRPr lang="zh-CN" sz="9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1/3*log(6/3)</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900" kern="100" dirty="0">
                          <a:effectLst/>
                        </a:rPr>
                        <a:t> </a:t>
                      </a:r>
                      <a:endParaRPr lang="zh-CN" sz="9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29716383"/>
                  </a:ext>
                </a:extLst>
              </a:tr>
            </a:tbl>
          </a:graphicData>
        </a:graphic>
      </p:graphicFrame>
      <p:sp>
        <p:nvSpPr>
          <p:cNvPr id="4" name="圆角矩形 3"/>
          <p:cNvSpPr/>
          <p:nvPr/>
        </p:nvSpPr>
        <p:spPr>
          <a:xfrm>
            <a:off x="1454727" y="3640282"/>
            <a:ext cx="6973916" cy="28055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454727" y="4285153"/>
            <a:ext cx="6973916" cy="28055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860C5FD-9E89-4418-AF42-F944E7C058E4}"/>
              </a:ext>
            </a:extLst>
          </p:cNvPr>
          <p:cNvSpPr/>
          <p:nvPr/>
        </p:nvSpPr>
        <p:spPr>
          <a:xfrm>
            <a:off x="1037771" y="2260600"/>
            <a:ext cx="2772229" cy="486229"/>
          </a:xfrm>
          <a:prstGeom prst="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ysClr val="windowText" lastClr="000000"/>
                </a:solidFill>
              </a:rPr>
              <a:t>进而计算向量间的相似度</a:t>
            </a:r>
          </a:p>
        </p:txBody>
      </p:sp>
    </p:spTree>
    <p:extLst>
      <p:ext uri="{BB962C8B-B14F-4D97-AF65-F5344CB8AC3E}">
        <p14:creationId xmlns:p14="http://schemas.microsoft.com/office/powerpoint/2010/main" val="1061533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sz="2000" dirty="0" smtClean="0"/>
              <a:t>pause</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452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直觉上，可以使用查询</a:t>
                </a:r>
                <a:r>
                  <a:rPr kumimoji="1" lang="en-US" altLang="zh-CN" dirty="0"/>
                  <a:t>-</a:t>
                </a:r>
                <a:r>
                  <a:rPr kumimoji="1" lang="zh-CN" altLang="en-US" dirty="0"/>
                  <a:t>文档表示</a:t>
                </a:r>
                <a:r>
                  <a:rPr kumimoji="1" lang="zh-CN" altLang="en-US" dirty="0">
                    <a:solidFill>
                      <a:srgbClr val="C00000"/>
                    </a:solidFill>
                  </a:rPr>
                  <a:t>向量的距离</a:t>
                </a:r>
                <a:endParaRPr kumimoji="1" lang="en-US" altLang="zh-CN" dirty="0">
                  <a:solidFill>
                    <a:srgbClr val="C00000"/>
                  </a:solidFill>
                </a:endParaRPr>
              </a:p>
              <a:p>
                <a:r>
                  <a:rPr kumimoji="1" lang="zh-CN" altLang="en-US" dirty="0">
                    <a:solidFill>
                      <a:srgbClr val="C00000"/>
                    </a:solidFill>
                  </a:rPr>
                  <a:t>来计算相似度（相关性）</a:t>
                </a:r>
                <a:endParaRPr kumimoji="1" lang="en-US" altLang="zh-CN" dirty="0">
                  <a:solidFill>
                    <a:srgbClr val="C00000"/>
                  </a:solidFill>
                </a:endParaRPr>
              </a:p>
              <a:p>
                <a:pPr lvl="1"/>
                <a:r>
                  <a:rPr kumimoji="1" lang="zh-CN" altLang="en-US" dirty="0"/>
                  <a:t>采用</a:t>
                </a:r>
                <a:r>
                  <a:rPr kumimoji="1" lang="zh-CN" altLang="en-US" dirty="0">
                    <a:solidFill>
                      <a:srgbClr val="C00000"/>
                    </a:solidFill>
                  </a:rPr>
                  <a:t>距离的倒数</a:t>
                </a:r>
                <a:r>
                  <a:rPr kumimoji="1" lang="zh-CN" altLang="en-US" dirty="0"/>
                  <a:t>：</a:t>
                </a:r>
                <a14:m>
                  <m:oMath xmlns:m="http://schemas.openxmlformats.org/officeDocument/2006/math">
                    <m:r>
                      <a:rPr kumimoji="1" lang="en-US" altLang="zh-CN" i="1" dirty="0">
                        <a:latin typeface="Cambria Math" panose="02040503050406030204" pitchFamily="18" charset="0"/>
                      </a:rPr>
                      <m:t>𝑆𝑖𝑚</m:t>
                    </m:r>
                    <m:r>
                      <a:rPr kumimoji="1" lang="en-US" altLang="zh-CN" i="1" dirty="0">
                        <a:latin typeface="Cambria Math" panose="02040503050406030204" pitchFamily="18" charset="0"/>
                      </a:rPr>
                      <m:t>(</m:t>
                    </m:r>
                    <m:r>
                      <a:rPr kumimoji="1" lang="en-US" altLang="zh-CN" b="1" i="1" dirty="0">
                        <a:latin typeface="Cambria Math" panose="02040503050406030204" pitchFamily="18" charset="0"/>
                      </a:rPr>
                      <m:t>𝒒</m:t>
                    </m:r>
                    <m:r>
                      <a:rPr kumimoji="1" lang="en-US" altLang="zh-CN" i="1" dirty="0">
                        <a:latin typeface="Cambria Math" panose="02040503050406030204" pitchFamily="18" charset="0"/>
                      </a:rPr>
                      <m:t>,</m:t>
                    </m:r>
                    <m:r>
                      <a:rPr kumimoji="1" lang="zh-CN" altLang="en-US" i="1" dirty="0">
                        <a:latin typeface="Cambria Math" panose="02040503050406030204" pitchFamily="18" charset="0"/>
                      </a:rPr>
                      <m:t> </m:t>
                    </m:r>
                    <m:r>
                      <a:rPr kumimoji="1" lang="en-US" altLang="zh-CN" b="1" i="1" dirty="0">
                        <a:latin typeface="Cambria Math" panose="02040503050406030204" pitchFamily="18" charset="0"/>
                      </a:rPr>
                      <m:t>𝒅</m:t>
                    </m:r>
                    <m:r>
                      <a:rPr kumimoji="1" lang="en-US" altLang="zh-CN" i="1" dirty="0">
                        <a:latin typeface="Cambria Math" panose="02040503050406030204" pitchFamily="18" charset="0"/>
                      </a:rPr>
                      <m:t>)</m:t>
                    </m:r>
                    <m:r>
                      <a:rPr kumimoji="1" lang="zh-CN" altLang="en-US" i="1" dirty="0">
                        <a:latin typeface="Cambria Math" panose="02040503050406030204" pitchFamily="18" charset="0"/>
                      </a:rPr>
                      <m:t> </m:t>
                    </m:r>
                    <m:r>
                      <a:rPr kumimoji="1" lang="en-US" altLang="zh-CN" i="1" dirty="0">
                        <a:latin typeface="Cambria Math" panose="02040503050406030204" pitchFamily="18" charset="0"/>
                      </a:rPr>
                      <m:t>=</m:t>
                    </m:r>
                    <m:f>
                      <m:fPr>
                        <m:ctrlPr>
                          <a:rPr kumimoji="1" lang="en-US" altLang="zh-CN" i="1" dirty="0">
                            <a:latin typeface="Cambria Math" panose="02040503050406030204" pitchFamily="18" charset="0"/>
                          </a:rPr>
                        </m:ctrlPr>
                      </m:fPr>
                      <m:num>
                        <m:r>
                          <a:rPr kumimoji="1" lang="en-US" altLang="zh-CN" i="1" dirty="0">
                            <a:latin typeface="Cambria Math" panose="02040503050406030204" pitchFamily="18" charset="0"/>
                          </a:rPr>
                          <m:t>1</m:t>
                        </m:r>
                      </m:num>
                      <m:den>
                        <m:d>
                          <m:dPr>
                            <m:begChr m:val="‖"/>
                            <m:endChr m:val="‖"/>
                            <m:ctrlPr>
                              <a:rPr kumimoji="1" lang="en-US" altLang="zh-CN" i="1" dirty="0">
                                <a:latin typeface="Cambria Math" panose="02040503050406030204" pitchFamily="18" charset="0"/>
                              </a:rPr>
                            </m:ctrlPr>
                          </m:dPr>
                          <m:e>
                            <m:r>
                              <a:rPr kumimoji="1" lang="en-US" altLang="zh-CN" b="1" i="1" dirty="0">
                                <a:latin typeface="Cambria Math" panose="02040503050406030204" pitchFamily="18" charset="0"/>
                              </a:rPr>
                              <m:t>𝒒</m:t>
                            </m:r>
                            <m:r>
                              <a:rPr kumimoji="1" lang="en-US" altLang="zh-CN" i="1" dirty="0">
                                <a:latin typeface="Cambria Math" panose="02040503050406030204" pitchFamily="18" charset="0"/>
                              </a:rPr>
                              <m:t>−</m:t>
                            </m:r>
                            <m:r>
                              <a:rPr kumimoji="1" lang="en-US" altLang="zh-CN" b="1" i="1" dirty="0">
                                <a:latin typeface="Cambria Math" panose="02040503050406030204" pitchFamily="18" charset="0"/>
                              </a:rPr>
                              <m:t>𝒅</m:t>
                            </m:r>
                          </m:e>
                        </m:d>
                      </m:den>
                    </m:f>
                  </m:oMath>
                </a14:m>
                <a:endParaRPr kumimoji="1" lang="en-US" altLang="zh-CN" dirty="0"/>
              </a:p>
              <a:p>
                <a:pPr lvl="1"/>
                <a:r>
                  <a:rPr kumimoji="1" lang="zh-CN" altLang="en-US" dirty="0"/>
                  <a:t>或者采用</a:t>
                </a:r>
                <a:r>
                  <a:rPr kumimoji="1" lang="zh-CN" altLang="en-US" dirty="0">
                    <a:solidFill>
                      <a:srgbClr val="C00000"/>
                    </a:solidFill>
                  </a:rPr>
                  <a:t>负距离</a:t>
                </a:r>
                <a:endParaRPr kumimoji="1" lang="en-US" altLang="zh-CN" dirty="0">
                  <a:solidFill>
                    <a:srgbClr val="C00000"/>
                  </a:solidFill>
                </a:endParaRPr>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91CB08E0-14FC-0B48-AA5D-4D307FEB1047}"/>
              </a:ext>
            </a:extLst>
          </p:cNvPr>
          <p:cNvPicPr>
            <a:picLocks noChangeAspect="1"/>
          </p:cNvPicPr>
          <p:nvPr/>
        </p:nvPicPr>
        <p:blipFill>
          <a:blip r:embed="rId3"/>
          <a:stretch>
            <a:fillRect/>
          </a:stretch>
        </p:blipFill>
        <p:spPr>
          <a:xfrm>
            <a:off x="3796776" y="2243497"/>
            <a:ext cx="5048720" cy="2539784"/>
          </a:xfrm>
          <a:prstGeom prst="rect">
            <a:avLst/>
          </a:prstGeom>
        </p:spPr>
      </p:pic>
      <p:sp>
        <p:nvSpPr>
          <p:cNvPr id="4" name="矩形 3"/>
          <p:cNvSpPr/>
          <p:nvPr/>
        </p:nvSpPr>
        <p:spPr>
          <a:xfrm>
            <a:off x="489635" y="2957945"/>
            <a:ext cx="3148445" cy="1200329"/>
          </a:xfrm>
          <a:prstGeom prst="rect">
            <a:avLst/>
          </a:prstGeom>
          <a:solidFill>
            <a:schemeClr val="accent3">
              <a:lumMod val="20000"/>
              <a:lumOff val="80000"/>
            </a:schemeClr>
          </a:solidFill>
          <a:ln>
            <a:solidFill>
              <a:srgbClr val="C00000"/>
            </a:solidFill>
          </a:ln>
        </p:spPr>
        <p:txBody>
          <a:bodyPr wrap="square">
            <a:spAutoFit/>
          </a:bodyPr>
          <a:lstStyle/>
          <a:p>
            <a:pPr marL="285750" indent="-285750">
              <a:buFont typeface="Arial" panose="020B0604020202020204" pitchFamily="34" charset="0"/>
              <a:buChar char="•"/>
            </a:pPr>
            <a:r>
              <a:rPr kumimoji="1" lang="zh-CN" altLang="en-US" dirty="0"/>
              <a:t>存在的问题：对向量的长度极为敏感</a:t>
            </a:r>
            <a:endParaRPr kumimoji="1" lang="en-US" altLang="zh-CN" dirty="0"/>
          </a:p>
          <a:p>
            <a:pPr marL="285750" indent="-285750">
              <a:buFont typeface="Arial" panose="020B0604020202020204" pitchFamily="34" charset="0"/>
              <a:buChar char="•"/>
            </a:pPr>
            <a:r>
              <a:rPr kumimoji="1" lang="zh-CN" altLang="en-US" dirty="0">
                <a:solidFill>
                  <a:srgbClr val="C00000"/>
                </a:solidFill>
              </a:rPr>
              <a:t>查询与文档的长度往往不在一个级别上</a:t>
            </a:r>
          </a:p>
        </p:txBody>
      </p:sp>
      <p:sp>
        <p:nvSpPr>
          <p:cNvPr id="7" name="椭圆 6"/>
          <p:cNvSpPr/>
          <p:nvPr/>
        </p:nvSpPr>
        <p:spPr>
          <a:xfrm>
            <a:off x="4953000" y="2957945"/>
            <a:ext cx="938645" cy="29787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03001" y="3106881"/>
            <a:ext cx="2601191" cy="646331"/>
          </a:xfrm>
          <a:prstGeom prst="rect">
            <a:avLst/>
          </a:prstGeom>
          <a:solidFill>
            <a:schemeClr val="accent3">
              <a:lumMod val="20000"/>
              <a:lumOff val="80000"/>
            </a:schemeClr>
          </a:solidFill>
          <a:ln>
            <a:solidFill>
              <a:srgbClr val="C00000"/>
            </a:solidFill>
          </a:ln>
        </p:spPr>
        <p:txBody>
          <a:bodyPr wrap="square">
            <a:spAutoFit/>
          </a:bodyPr>
          <a:lstStyle/>
          <a:p>
            <a:r>
              <a:rPr kumimoji="1" lang="en-US" altLang="zh-CN" dirty="0"/>
              <a:t>q</a:t>
            </a:r>
            <a:r>
              <a:rPr kumimoji="1" lang="zh-CN" altLang="en-US" dirty="0"/>
              <a:t>和</a:t>
            </a:r>
            <a:r>
              <a:rPr kumimoji="1" lang="en-US" altLang="zh-CN" dirty="0"/>
              <a:t>d1</a:t>
            </a:r>
            <a:r>
              <a:rPr kumimoji="1" lang="zh-CN" altLang="en-US" dirty="0"/>
              <a:t>比较近，</a:t>
            </a:r>
            <a:r>
              <a:rPr kumimoji="1" lang="en-US" altLang="zh-CN" dirty="0"/>
              <a:t>q</a:t>
            </a:r>
            <a:r>
              <a:rPr kumimoji="1" lang="zh-CN" altLang="en-US" dirty="0"/>
              <a:t>和</a:t>
            </a:r>
            <a:r>
              <a:rPr kumimoji="1" lang="en-US" altLang="zh-CN" dirty="0"/>
              <a:t>d2</a:t>
            </a:r>
            <a:r>
              <a:rPr kumimoji="1" lang="zh-CN" altLang="en-US" dirty="0"/>
              <a:t>比较远，似乎不太合理</a:t>
            </a:r>
            <a:endParaRPr lang="zh-CN" altLang="en-US" dirty="0"/>
          </a:p>
        </p:txBody>
      </p:sp>
      <p:sp>
        <p:nvSpPr>
          <p:cNvPr id="10" name="椭圆形标注 9"/>
          <p:cNvSpPr/>
          <p:nvPr/>
        </p:nvSpPr>
        <p:spPr>
          <a:xfrm>
            <a:off x="678873" y="4350327"/>
            <a:ext cx="2035298" cy="696191"/>
          </a:xfrm>
          <a:prstGeom prst="wedgeEllipseCallout">
            <a:avLst>
              <a:gd name="adj1" fmla="val 102167"/>
              <a:gd name="adj2" fmla="val -18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这里使用另一个文集以及查询</a:t>
            </a:r>
          </a:p>
        </p:txBody>
      </p:sp>
    </p:spTree>
    <p:extLst>
      <p:ext uri="{BB962C8B-B14F-4D97-AF65-F5344CB8AC3E}">
        <p14:creationId xmlns:p14="http://schemas.microsoft.com/office/powerpoint/2010/main" val="3199173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向量空间模型（</a:t>
            </a:r>
            <a:r>
              <a:rPr lang="en-US" altLang="zh-CN" dirty="0"/>
              <a:t> Vector Space Model, VSM</a:t>
            </a:r>
            <a:r>
              <a:rPr lang="zh-CN" altLang="en-US" dirty="0"/>
              <a:t>）</a:t>
            </a:r>
            <a:endParaRPr kumimoji="1" lang="en-US" altLang="zh-CN" dirty="0"/>
          </a:p>
          <a:p>
            <a:pPr lvl="1"/>
            <a:r>
              <a:rPr lang="en-US" altLang="zh-CN" dirty="0"/>
              <a:t>1</a:t>
            </a:r>
            <a:r>
              <a:rPr lang="zh-CN" altLang="en-US" dirty="0"/>
              <a:t>，计算查询查询向量、和文档</a:t>
            </a:r>
            <a:r>
              <a:rPr lang="zh-CN" altLang="en-US" dirty="0">
                <a:solidFill>
                  <a:srgbClr val="C00000"/>
                </a:solidFill>
              </a:rPr>
              <a:t>向量的</a:t>
            </a:r>
            <a:r>
              <a:rPr lang="zh-CN" altLang="en-US" sz="2000" b="1" dirty="0">
                <a:solidFill>
                  <a:srgbClr val="C00000"/>
                </a:solidFill>
              </a:rPr>
              <a:t>夹角的余弦，</a:t>
            </a:r>
            <a:r>
              <a:rPr lang="zh-CN" altLang="en-US" sz="2000" dirty="0">
                <a:solidFill>
                  <a:srgbClr val="C00000"/>
                </a:solidFill>
              </a:rPr>
              <a:t>作为</a:t>
            </a:r>
            <a:r>
              <a:rPr lang="zh-CN" altLang="en-US" dirty="0">
                <a:solidFill>
                  <a:srgbClr val="C00000"/>
                </a:solidFill>
              </a:rPr>
              <a:t>相似度</a:t>
            </a:r>
            <a:endParaRPr lang="en-US" altLang="zh-CN" dirty="0">
              <a:solidFill>
                <a:srgbClr val="C00000"/>
              </a:solidFill>
            </a:endParaRPr>
          </a:p>
          <a:p>
            <a:pPr lvl="1"/>
            <a:r>
              <a:rPr lang="en-US" altLang="zh-CN" dirty="0"/>
              <a:t>2</a:t>
            </a:r>
            <a:r>
              <a:rPr lang="zh-CN" altLang="en-US" dirty="0"/>
              <a:t>，将文档按照其与查询的相似度分值从大到小进行排序</a:t>
            </a:r>
            <a:endParaRPr lang="en-US" altLang="zh-CN" dirty="0"/>
          </a:p>
          <a:p>
            <a:pPr lvl="1"/>
            <a:r>
              <a:rPr lang="en-US" altLang="zh-CN" dirty="0"/>
              <a:t>3</a:t>
            </a:r>
            <a:r>
              <a:rPr lang="zh-CN" altLang="en-US" dirty="0"/>
              <a:t>，返回前</a:t>
            </a:r>
            <a:r>
              <a:rPr lang="en-US" altLang="zh-CN" dirty="0"/>
              <a:t>K</a:t>
            </a:r>
            <a:r>
              <a:rPr lang="zh-CN" altLang="en-US" dirty="0"/>
              <a:t>个</a:t>
            </a:r>
            <a:r>
              <a:rPr lang="en-US" altLang="zh-CN" dirty="0"/>
              <a:t>(e.g., K = 10)</a:t>
            </a:r>
            <a:r>
              <a:rPr lang="zh-CN" altLang="en-US" dirty="0"/>
              <a:t>文档并展示给用户</a:t>
            </a:r>
            <a:endParaRPr lang="en-US" altLang="zh-CN" dirty="0"/>
          </a:p>
        </p:txBody>
      </p:sp>
      <p:sp>
        <p:nvSpPr>
          <p:cNvPr id="6" name="矩形 5"/>
          <p:cNvSpPr/>
          <p:nvPr/>
        </p:nvSpPr>
        <p:spPr>
          <a:xfrm>
            <a:off x="2448859" y="2201745"/>
            <a:ext cx="3906839" cy="523220"/>
          </a:xfrm>
          <a:prstGeom prst="rect">
            <a:avLst/>
          </a:prstGeom>
          <a:solidFill>
            <a:schemeClr val="accent3">
              <a:lumMod val="20000"/>
              <a:lumOff val="80000"/>
            </a:schemeClr>
          </a:solidFill>
          <a:ln>
            <a:solidFill>
              <a:srgbClr val="C00000"/>
            </a:solidFill>
          </a:ln>
        </p:spPr>
        <p:txBody>
          <a:bodyPr wrap="none">
            <a:spAutoFit/>
          </a:bodyPr>
          <a:lstStyle/>
          <a:p>
            <a:r>
              <a:rPr lang="zh-CN" altLang="en-US" dirty="0"/>
              <a:t>使用基于</a:t>
            </a:r>
            <a:r>
              <a:rPr lang="zh-CN" altLang="en-US" sz="2800" b="1" dirty="0">
                <a:solidFill>
                  <a:srgbClr val="C00000"/>
                </a:solidFill>
              </a:rPr>
              <a:t>角度</a:t>
            </a:r>
            <a:r>
              <a:rPr lang="zh-CN" altLang="en-US" dirty="0"/>
              <a:t>而不是距离的相似度</a:t>
            </a:r>
            <a:endParaRPr lang="en-US" altLang="zh-CN" dirty="0"/>
          </a:p>
        </p:txBody>
      </p:sp>
      <p:pic>
        <p:nvPicPr>
          <p:cNvPr id="7" name="图片 6"/>
          <p:cNvPicPr>
            <a:picLocks noChangeAspect="1"/>
          </p:cNvPicPr>
          <p:nvPr/>
        </p:nvPicPr>
        <p:blipFill>
          <a:blip r:embed="rId2"/>
          <a:stretch>
            <a:fillRect/>
          </a:stretch>
        </p:blipFill>
        <p:spPr>
          <a:xfrm>
            <a:off x="235527" y="2839265"/>
            <a:ext cx="4000875" cy="1585150"/>
          </a:xfrm>
          <a:prstGeom prst="rect">
            <a:avLst/>
          </a:prstGeom>
        </p:spPr>
      </p:pic>
      <p:sp>
        <p:nvSpPr>
          <p:cNvPr id="8" name="圆角矩形 7"/>
          <p:cNvSpPr/>
          <p:nvPr/>
        </p:nvSpPr>
        <p:spPr>
          <a:xfrm>
            <a:off x="4451314" y="2937238"/>
            <a:ext cx="1498083" cy="1104992"/>
          </a:xfrm>
          <a:prstGeom prst="round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500" dirty="0">
                <a:solidFill>
                  <a:sysClr val="windowText" lastClr="000000"/>
                </a:solidFill>
              </a:rPr>
              <a:t>向量夹角越小，余弦值越大，相关性越高</a:t>
            </a:r>
          </a:p>
        </p:txBody>
      </p:sp>
      <p:sp>
        <p:nvSpPr>
          <p:cNvPr id="9" name="矩形 8"/>
          <p:cNvSpPr/>
          <p:nvPr/>
        </p:nvSpPr>
        <p:spPr>
          <a:xfrm>
            <a:off x="6060234" y="3773098"/>
            <a:ext cx="2895410" cy="861774"/>
          </a:xfrm>
          <a:prstGeom prst="rect">
            <a:avLst/>
          </a:prstGeom>
          <a:solidFill>
            <a:schemeClr val="accent3">
              <a:lumMod val="20000"/>
              <a:lumOff val="80000"/>
            </a:schemeClr>
          </a:solidFill>
          <a:ln>
            <a:solidFill>
              <a:srgbClr val="C00000"/>
            </a:solidFill>
          </a:ln>
        </p:spPr>
        <p:txBody>
          <a:bodyPr wrap="square">
            <a:spAutoFit/>
          </a:bodyPr>
          <a:lstStyle/>
          <a:p>
            <a:pPr marL="285750" indent="-285750" algn="just">
              <a:buFont typeface="Arial" panose="020B0604020202020204" pitchFamily="34" charset="0"/>
              <a:buChar char="•"/>
            </a:pPr>
            <a:r>
              <a:rPr lang="zh-CN" altLang="en-US" sz="1250" dirty="0"/>
              <a:t>q的所有维度的取值都大于或等于0</a:t>
            </a:r>
          </a:p>
          <a:p>
            <a:pPr marL="285750" indent="-285750" algn="just">
              <a:buFont typeface="Arial" panose="020B0604020202020204" pitchFamily="34" charset="0"/>
              <a:buChar char="•"/>
            </a:pPr>
            <a:r>
              <a:rPr lang="en-US" altLang="zh-CN" sz="1250" dirty="0"/>
              <a:t>D</a:t>
            </a:r>
            <a:r>
              <a:rPr lang="zh-CN" altLang="en-US" sz="1250" dirty="0"/>
              <a:t>的所有维度的取值都大于或等于0</a:t>
            </a:r>
          </a:p>
          <a:p>
            <a:pPr marL="285750" indent="-285750" algn="just">
              <a:buFont typeface="Arial" panose="020B0604020202020204" pitchFamily="34" charset="0"/>
              <a:buChar char="•"/>
            </a:pPr>
            <a:r>
              <a:rPr lang="zh-CN" altLang="en-US" sz="1250" dirty="0"/>
              <a:t>都位于第一象限，sim(q, d) &gt;= 0且</a:t>
            </a:r>
            <a:r>
              <a:rPr lang="en-US" altLang="zh-CN" sz="1250" dirty="0"/>
              <a:t>sim(</a:t>
            </a:r>
            <a:r>
              <a:rPr lang="en-US" altLang="zh-CN" sz="1250" dirty="0" err="1"/>
              <a:t>q,d</a:t>
            </a:r>
            <a:r>
              <a:rPr lang="en-US" altLang="zh-CN" sz="1250" dirty="0"/>
              <a:t>)&lt;=1</a:t>
            </a:r>
            <a:endParaRPr lang="zh-CN" altLang="en-US" sz="1250" dirty="0"/>
          </a:p>
        </p:txBody>
      </p:sp>
    </p:spTree>
    <p:extLst>
      <p:ext uri="{BB962C8B-B14F-4D97-AF65-F5344CB8AC3E}">
        <p14:creationId xmlns:p14="http://schemas.microsoft.com/office/powerpoint/2010/main" val="3625720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向量空间模型</a:t>
            </a:r>
            <a:endParaRPr kumimoji="1" lang="en-US" altLang="zh-CN" dirty="0"/>
          </a:p>
          <a:p>
            <a:pPr lvl="1"/>
            <a:r>
              <a:rPr lang="en-US" altLang="zh-CN" dirty="0"/>
              <a:t>1</a:t>
            </a:r>
            <a:r>
              <a:rPr lang="zh-CN" altLang="en-US" dirty="0"/>
              <a:t>，计算查询查询向量、和文档</a:t>
            </a:r>
            <a:r>
              <a:rPr lang="zh-CN" altLang="en-US" dirty="0">
                <a:solidFill>
                  <a:srgbClr val="C00000"/>
                </a:solidFill>
              </a:rPr>
              <a:t>向量的</a:t>
            </a:r>
            <a:r>
              <a:rPr lang="zh-CN" altLang="en-US" sz="2000" b="1" dirty="0">
                <a:solidFill>
                  <a:srgbClr val="C00000"/>
                </a:solidFill>
              </a:rPr>
              <a:t>夹角的余弦，</a:t>
            </a:r>
            <a:r>
              <a:rPr lang="zh-CN" altLang="en-US" sz="2000" dirty="0">
                <a:solidFill>
                  <a:srgbClr val="C00000"/>
                </a:solidFill>
              </a:rPr>
              <a:t>作为</a:t>
            </a:r>
            <a:r>
              <a:rPr lang="zh-CN" altLang="en-US" dirty="0">
                <a:solidFill>
                  <a:srgbClr val="C00000"/>
                </a:solidFill>
              </a:rPr>
              <a:t>相似度</a:t>
            </a:r>
            <a:endParaRPr lang="en-US" altLang="zh-CN" dirty="0">
              <a:solidFill>
                <a:srgbClr val="C00000"/>
              </a:solidFill>
            </a:endParaRPr>
          </a:p>
          <a:p>
            <a:pPr lvl="1"/>
            <a:r>
              <a:rPr lang="en-US" altLang="zh-CN" dirty="0"/>
              <a:t>2</a:t>
            </a:r>
            <a:r>
              <a:rPr lang="zh-CN" altLang="en-US" dirty="0"/>
              <a:t>，将文档按照其与查询的相似度分值从大到小进行排序</a:t>
            </a:r>
            <a:endParaRPr lang="en-US" altLang="zh-CN" dirty="0"/>
          </a:p>
          <a:p>
            <a:pPr lvl="1"/>
            <a:r>
              <a:rPr lang="en-US" altLang="zh-CN" dirty="0"/>
              <a:t>3</a:t>
            </a:r>
            <a:r>
              <a:rPr lang="zh-CN" altLang="en-US" dirty="0"/>
              <a:t>，返回前</a:t>
            </a:r>
            <a:r>
              <a:rPr lang="en-US" altLang="zh-CN" dirty="0"/>
              <a:t>K</a:t>
            </a:r>
            <a:r>
              <a:rPr lang="zh-CN" altLang="en-US" dirty="0"/>
              <a:t>个</a:t>
            </a:r>
            <a:r>
              <a:rPr lang="en-US" altLang="zh-CN" dirty="0"/>
              <a:t>(e.g., K = 10)</a:t>
            </a:r>
            <a:r>
              <a:rPr lang="zh-CN" altLang="en-US" dirty="0"/>
              <a:t>文档并展示给用户</a:t>
            </a:r>
            <a:endParaRPr lang="en-US" altLang="zh-CN" dirty="0"/>
          </a:p>
        </p:txBody>
      </p:sp>
      <p:pic>
        <p:nvPicPr>
          <p:cNvPr id="5" name="图片 4">
            <a:extLst>
              <a:ext uri="{FF2B5EF4-FFF2-40B4-BE49-F238E27FC236}">
                <a16:creationId xmlns:a16="http://schemas.microsoft.com/office/drawing/2014/main" id="{55F19525-85D1-A349-BDFF-24B6BD6C90A2}"/>
              </a:ext>
            </a:extLst>
          </p:cNvPr>
          <p:cNvPicPr>
            <a:picLocks noChangeAspect="1"/>
          </p:cNvPicPr>
          <p:nvPr/>
        </p:nvPicPr>
        <p:blipFill>
          <a:blip r:embed="rId2"/>
          <a:stretch>
            <a:fillRect/>
          </a:stretch>
        </p:blipFill>
        <p:spPr>
          <a:xfrm>
            <a:off x="5349891" y="2369423"/>
            <a:ext cx="2763980" cy="1934003"/>
          </a:xfrm>
          <a:prstGeom prst="rect">
            <a:avLst/>
          </a:prstGeom>
        </p:spPr>
      </p:pic>
      <p:pic>
        <p:nvPicPr>
          <p:cNvPr id="7" name="图片 6">
            <a:extLst>
              <a:ext uri="{FF2B5EF4-FFF2-40B4-BE49-F238E27FC236}">
                <a16:creationId xmlns:a16="http://schemas.microsoft.com/office/drawing/2014/main" id="{02C01E79-A57C-3A4F-94F7-ECB49884E51E}"/>
              </a:ext>
            </a:extLst>
          </p:cNvPr>
          <p:cNvPicPr>
            <a:picLocks noChangeAspect="1"/>
          </p:cNvPicPr>
          <p:nvPr/>
        </p:nvPicPr>
        <p:blipFill>
          <a:blip r:embed="rId3"/>
          <a:stretch>
            <a:fillRect/>
          </a:stretch>
        </p:blipFill>
        <p:spPr>
          <a:xfrm>
            <a:off x="413005" y="2390999"/>
            <a:ext cx="3752991" cy="1887961"/>
          </a:xfrm>
          <a:prstGeom prst="rect">
            <a:avLst/>
          </a:prstGeom>
        </p:spPr>
      </p:pic>
      <p:sp>
        <p:nvSpPr>
          <p:cNvPr id="8" name="文本框 7">
            <a:extLst>
              <a:ext uri="{FF2B5EF4-FFF2-40B4-BE49-F238E27FC236}">
                <a16:creationId xmlns:a16="http://schemas.microsoft.com/office/drawing/2014/main" id="{E0269A31-E0B0-E846-AC3B-DC5FDC9BDCEB}"/>
              </a:ext>
            </a:extLst>
          </p:cNvPr>
          <p:cNvSpPr txBox="1"/>
          <p:nvPr/>
        </p:nvSpPr>
        <p:spPr>
          <a:xfrm>
            <a:off x="1855979" y="4417726"/>
            <a:ext cx="646331" cy="369332"/>
          </a:xfrm>
          <a:prstGeom prst="rect">
            <a:avLst/>
          </a:prstGeom>
          <a:noFill/>
        </p:spPr>
        <p:txBody>
          <a:bodyPr wrap="none" rtlCol="0">
            <a:spAutoFit/>
          </a:bodyPr>
          <a:lstStyle/>
          <a:p>
            <a:r>
              <a:rPr kumimoji="1" lang="zh-CN" altLang="en-US" dirty="0"/>
              <a:t>距离</a:t>
            </a:r>
          </a:p>
        </p:txBody>
      </p:sp>
      <p:sp>
        <p:nvSpPr>
          <p:cNvPr id="9" name="文本框 8">
            <a:extLst>
              <a:ext uri="{FF2B5EF4-FFF2-40B4-BE49-F238E27FC236}">
                <a16:creationId xmlns:a16="http://schemas.microsoft.com/office/drawing/2014/main" id="{B2C2FDCC-D207-3248-ADDC-03FEC8083C1B}"/>
              </a:ext>
            </a:extLst>
          </p:cNvPr>
          <p:cNvSpPr txBox="1"/>
          <p:nvPr/>
        </p:nvSpPr>
        <p:spPr>
          <a:xfrm>
            <a:off x="6603726" y="4417726"/>
            <a:ext cx="646331" cy="369332"/>
          </a:xfrm>
          <a:prstGeom prst="rect">
            <a:avLst/>
          </a:prstGeom>
          <a:noFill/>
        </p:spPr>
        <p:txBody>
          <a:bodyPr wrap="none" rtlCol="0">
            <a:spAutoFit/>
          </a:bodyPr>
          <a:lstStyle/>
          <a:p>
            <a:r>
              <a:rPr kumimoji="1" lang="zh-CN" altLang="en-US" dirty="0"/>
              <a:t>角度</a:t>
            </a:r>
          </a:p>
        </p:txBody>
      </p:sp>
      <p:sp>
        <p:nvSpPr>
          <p:cNvPr id="10" name="矩形 9"/>
          <p:cNvSpPr/>
          <p:nvPr/>
        </p:nvSpPr>
        <p:spPr>
          <a:xfrm>
            <a:off x="2380046" y="2985078"/>
            <a:ext cx="2601191" cy="646331"/>
          </a:xfrm>
          <a:prstGeom prst="rect">
            <a:avLst/>
          </a:prstGeom>
          <a:solidFill>
            <a:schemeClr val="accent3">
              <a:lumMod val="20000"/>
              <a:lumOff val="80000"/>
            </a:schemeClr>
          </a:solidFill>
          <a:ln>
            <a:solidFill>
              <a:srgbClr val="C00000"/>
            </a:solidFill>
          </a:ln>
        </p:spPr>
        <p:txBody>
          <a:bodyPr wrap="square">
            <a:spAutoFit/>
          </a:bodyPr>
          <a:lstStyle/>
          <a:p>
            <a:r>
              <a:rPr kumimoji="1" lang="en-US" altLang="zh-CN" dirty="0"/>
              <a:t>q</a:t>
            </a:r>
            <a:r>
              <a:rPr kumimoji="1" lang="zh-CN" altLang="en-US" dirty="0"/>
              <a:t>和</a:t>
            </a:r>
            <a:r>
              <a:rPr kumimoji="1" lang="en-US" altLang="zh-CN" dirty="0"/>
              <a:t>d1</a:t>
            </a:r>
            <a:r>
              <a:rPr kumimoji="1" lang="zh-CN" altLang="en-US" dirty="0"/>
              <a:t>比较近，</a:t>
            </a:r>
            <a:r>
              <a:rPr kumimoji="1" lang="en-US" altLang="zh-CN" dirty="0"/>
              <a:t>q</a:t>
            </a:r>
            <a:r>
              <a:rPr kumimoji="1" lang="zh-CN" altLang="en-US" dirty="0"/>
              <a:t>和</a:t>
            </a:r>
            <a:r>
              <a:rPr kumimoji="1" lang="en-US" altLang="zh-CN" dirty="0"/>
              <a:t>d2</a:t>
            </a:r>
            <a:r>
              <a:rPr kumimoji="1" lang="zh-CN" altLang="en-US" dirty="0"/>
              <a:t>比较远，似乎不太合理</a:t>
            </a:r>
            <a:endParaRPr lang="zh-CN" altLang="en-US" dirty="0"/>
          </a:p>
        </p:txBody>
      </p:sp>
      <p:sp>
        <p:nvSpPr>
          <p:cNvPr id="11" name="矩形 10"/>
          <p:cNvSpPr/>
          <p:nvPr/>
        </p:nvSpPr>
        <p:spPr>
          <a:xfrm>
            <a:off x="7269504" y="2734814"/>
            <a:ext cx="1789183" cy="923330"/>
          </a:xfrm>
          <a:prstGeom prst="rect">
            <a:avLst/>
          </a:prstGeom>
          <a:solidFill>
            <a:schemeClr val="accent3">
              <a:lumMod val="20000"/>
              <a:lumOff val="80000"/>
            </a:schemeClr>
          </a:solidFill>
          <a:ln>
            <a:solidFill>
              <a:srgbClr val="C00000"/>
            </a:solidFill>
          </a:ln>
        </p:spPr>
        <p:txBody>
          <a:bodyPr wrap="square">
            <a:spAutoFit/>
          </a:bodyPr>
          <a:lstStyle/>
          <a:p>
            <a:r>
              <a:rPr kumimoji="1" lang="en-US" altLang="zh-CN" dirty="0"/>
              <a:t>q</a:t>
            </a:r>
            <a:r>
              <a:rPr kumimoji="1" lang="zh-CN" altLang="en-US" dirty="0"/>
              <a:t>和</a:t>
            </a:r>
            <a:r>
              <a:rPr kumimoji="1" lang="en-US" altLang="zh-CN" dirty="0"/>
              <a:t>d2</a:t>
            </a:r>
            <a:r>
              <a:rPr kumimoji="1" lang="zh-CN" altLang="en-US" dirty="0"/>
              <a:t>比较近，</a:t>
            </a:r>
            <a:r>
              <a:rPr kumimoji="1" lang="en-US" altLang="zh-CN" dirty="0"/>
              <a:t>q</a:t>
            </a:r>
            <a:r>
              <a:rPr kumimoji="1" lang="zh-CN" altLang="en-US" dirty="0"/>
              <a:t>和</a:t>
            </a:r>
            <a:r>
              <a:rPr kumimoji="1" lang="en-US" altLang="zh-CN" dirty="0"/>
              <a:t>d1</a:t>
            </a:r>
            <a:r>
              <a:rPr kumimoji="1" lang="zh-CN" altLang="en-US" dirty="0"/>
              <a:t>比较远，较为合理</a:t>
            </a:r>
            <a:endParaRPr lang="zh-CN" altLang="en-US" dirty="0"/>
          </a:p>
        </p:txBody>
      </p:sp>
      <p:sp>
        <p:nvSpPr>
          <p:cNvPr id="4" name="半闭框 3">
            <a:extLst>
              <a:ext uri="{FF2B5EF4-FFF2-40B4-BE49-F238E27FC236}">
                <a16:creationId xmlns:a16="http://schemas.microsoft.com/office/drawing/2014/main" id="{5C8CED28-4C0A-4F91-A98D-81F9E006E6EF}"/>
              </a:ext>
            </a:extLst>
          </p:cNvPr>
          <p:cNvSpPr/>
          <p:nvPr/>
        </p:nvSpPr>
        <p:spPr>
          <a:xfrm rot="12951487">
            <a:off x="8020705" y="3801793"/>
            <a:ext cx="453571" cy="1023257"/>
          </a:xfrm>
          <a:prstGeom prst="halfFrame">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233746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sz="2000" dirty="0" smtClean="0"/>
              <a:t>pause</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100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搜索引擎主要模块</a:t>
            </a:r>
            <a:endParaRPr kumimoji="1" lang="en-US" altLang="zh-CN" dirty="0"/>
          </a:p>
        </p:txBody>
      </p:sp>
      <p:pic>
        <p:nvPicPr>
          <p:cNvPr id="6" name="图片 4">
            <a:extLst>
              <a:ext uri="{FF2B5EF4-FFF2-40B4-BE49-F238E27FC236}">
                <a16:creationId xmlns:a16="http://schemas.microsoft.com/office/drawing/2014/main" id="{F7CA217E-3D6E-274C-8274-C36496D9B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573" y="1257966"/>
            <a:ext cx="5850731"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a:extLst>
              <a:ext uri="{FF2B5EF4-FFF2-40B4-BE49-F238E27FC236}">
                <a16:creationId xmlns:a16="http://schemas.microsoft.com/office/drawing/2014/main" id="{CF7C220F-8EC6-4926-8E68-BD70746E0A46}"/>
              </a:ext>
            </a:extLst>
          </p:cNvPr>
          <p:cNvCxnSpPr/>
          <p:nvPr/>
        </p:nvCxnSpPr>
        <p:spPr>
          <a:xfrm>
            <a:off x="1278264" y="3618807"/>
            <a:ext cx="4859482"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4EF38B2-6DD5-4A8C-8842-0E0BD5915DD9}"/>
              </a:ext>
            </a:extLst>
          </p:cNvPr>
          <p:cNvCxnSpPr/>
          <p:nvPr/>
        </p:nvCxnSpPr>
        <p:spPr>
          <a:xfrm flipV="1">
            <a:off x="6158528" y="2905298"/>
            <a:ext cx="0" cy="713509"/>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ED1EA01-9EF3-4D4B-B24D-B8943691D401}"/>
              </a:ext>
            </a:extLst>
          </p:cNvPr>
          <p:cNvCxnSpPr/>
          <p:nvPr/>
        </p:nvCxnSpPr>
        <p:spPr>
          <a:xfrm>
            <a:off x="6137746" y="2929603"/>
            <a:ext cx="1645227" cy="2765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DED2CCF9-086C-4F0D-A3A9-63A32FF3065E}"/>
              </a:ext>
            </a:extLst>
          </p:cNvPr>
          <p:cNvSpPr/>
          <p:nvPr/>
        </p:nvSpPr>
        <p:spPr>
          <a:xfrm>
            <a:off x="4746171" y="2449286"/>
            <a:ext cx="1259115" cy="10145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C6B0FA9B-C630-40F7-955B-A77A855DF117}"/>
              </a:ext>
            </a:extLst>
          </p:cNvPr>
          <p:cNvSpPr/>
          <p:nvPr/>
        </p:nvSpPr>
        <p:spPr>
          <a:xfrm>
            <a:off x="2627086" y="2449286"/>
            <a:ext cx="1734457" cy="101457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45ADFF95-C169-4EC8-9296-C598D5048465}"/>
              </a:ext>
            </a:extLst>
          </p:cNvPr>
          <p:cNvSpPr/>
          <p:nvPr/>
        </p:nvSpPr>
        <p:spPr>
          <a:xfrm>
            <a:off x="4412343" y="3497104"/>
            <a:ext cx="3291796" cy="122262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endParaRPr>
          </a:p>
        </p:txBody>
      </p:sp>
    </p:spTree>
    <p:extLst>
      <p:ext uri="{BB962C8B-B14F-4D97-AF65-F5344CB8AC3E}">
        <p14:creationId xmlns:p14="http://schemas.microsoft.com/office/powerpoint/2010/main" val="2309637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检索排序模型的先驱</a:t>
            </a:r>
          </a:p>
          <a:p>
            <a:endParaRPr kumimoji="1" lang="en-US" altLang="zh-CN" dirty="0"/>
          </a:p>
        </p:txBody>
      </p:sp>
      <p:pic>
        <p:nvPicPr>
          <p:cNvPr id="6" name="Picture 5" descr="Keith van Rijsber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8730" y="1756930"/>
            <a:ext cx="1431131" cy="18299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7" descr="Karen Spärck Jone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8390" y="1772409"/>
            <a:ext cx="1493044"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9" descr="ser6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2003" y="1760503"/>
            <a:ext cx="1668065" cy="18311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9" name="Group 1"/>
          <p:cNvGrpSpPr/>
          <p:nvPr/>
        </p:nvGrpSpPr>
        <p:grpSpPr>
          <a:xfrm>
            <a:off x="1514067" y="3642892"/>
            <a:ext cx="6197010" cy="315562"/>
            <a:chOff x="550174" y="4889500"/>
            <a:chExt cx="8262680" cy="420748"/>
          </a:xfrm>
        </p:grpSpPr>
        <p:sp>
          <p:nvSpPr>
            <p:cNvPr id="10" name="Rectangle 10"/>
            <p:cNvSpPr>
              <a:spLocks noChangeArrowheads="1"/>
            </p:cNvSpPr>
            <p:nvPr/>
          </p:nvSpPr>
          <p:spPr bwMode="auto">
            <a:xfrm>
              <a:off x="3545213" y="4900613"/>
              <a:ext cx="2047227" cy="400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GB" sz="1350" dirty="0"/>
                <a:t>Stephen Robertson</a:t>
              </a:r>
            </a:p>
          </p:txBody>
        </p:sp>
        <p:sp>
          <p:nvSpPr>
            <p:cNvPr id="11" name="Rectangle 11"/>
            <p:cNvSpPr>
              <a:spLocks noChangeArrowheads="1"/>
            </p:cNvSpPr>
            <p:nvPr/>
          </p:nvSpPr>
          <p:spPr bwMode="auto">
            <a:xfrm>
              <a:off x="6662094" y="4889500"/>
              <a:ext cx="2150760" cy="400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GB" sz="1350" dirty="0"/>
                <a:t>Keith van </a:t>
              </a:r>
              <a:r>
                <a:rPr lang="en-GB" sz="1350" dirty="0" err="1"/>
                <a:t>Rijsbergen</a:t>
              </a:r>
              <a:endParaRPr lang="en-GB" sz="1350" dirty="0"/>
            </a:p>
          </p:txBody>
        </p:sp>
        <p:sp>
          <p:nvSpPr>
            <p:cNvPr id="12" name="Rectangle 12"/>
            <p:cNvSpPr>
              <a:spLocks noChangeArrowheads="1"/>
            </p:cNvSpPr>
            <p:nvPr/>
          </p:nvSpPr>
          <p:spPr bwMode="auto">
            <a:xfrm>
              <a:off x="550174" y="4910139"/>
              <a:ext cx="2033379" cy="400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GB" sz="1350" dirty="0"/>
                <a:t>Karen </a:t>
              </a:r>
              <a:r>
                <a:rPr lang="en-GB" sz="1350" dirty="0" err="1"/>
                <a:t>Sp</a:t>
              </a:r>
              <a:r>
                <a:rPr lang="en-GB" altLang="zh-CN" sz="1350" dirty="0" err="1">
                  <a:ea typeface="宋体" charset="0"/>
                  <a:cs typeface="宋体" charset="0"/>
                </a:rPr>
                <a:t>ä</a:t>
              </a:r>
              <a:r>
                <a:rPr lang="en-GB" sz="1350" dirty="0" err="1"/>
                <a:t>rck</a:t>
              </a:r>
              <a:r>
                <a:rPr lang="en-GB" sz="1350" dirty="0"/>
                <a:t> Jones</a:t>
              </a:r>
            </a:p>
          </p:txBody>
        </p:sp>
      </p:grpSp>
      <p:sp>
        <p:nvSpPr>
          <p:cNvPr id="13" name="矩形 12">
            <a:extLst>
              <a:ext uri="{FF2B5EF4-FFF2-40B4-BE49-F238E27FC236}">
                <a16:creationId xmlns:a16="http://schemas.microsoft.com/office/drawing/2014/main" id="{6B6DA649-C4B6-4C7E-92CB-35B681C4035F}"/>
              </a:ext>
            </a:extLst>
          </p:cNvPr>
          <p:cNvSpPr/>
          <p:nvPr/>
        </p:nvSpPr>
        <p:spPr>
          <a:xfrm>
            <a:off x="5965823" y="4155369"/>
            <a:ext cx="1877437" cy="369332"/>
          </a:xfrm>
          <a:prstGeom prst="rect">
            <a:avLst/>
          </a:prstGeom>
        </p:spPr>
        <p:txBody>
          <a:bodyPr wrap="none">
            <a:spAutoFit/>
          </a:bodyPr>
          <a:lstStyle/>
          <a:p>
            <a:r>
              <a:rPr lang="zh-CN" altLang="en-US" dirty="0">
                <a:solidFill>
                  <a:srgbClr val="333333"/>
                </a:solidFill>
                <a:latin typeface="arial" panose="020B0604020202020204" pitchFamily="34" charset="0"/>
              </a:rPr>
              <a:t>基思</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范里斯伯根</a:t>
            </a:r>
            <a:endParaRPr lang="zh-CN" altLang="en-US" dirty="0"/>
          </a:p>
        </p:txBody>
      </p:sp>
    </p:spTree>
    <p:extLst>
      <p:ext uri="{BB962C8B-B14F-4D97-AF65-F5344CB8AC3E}">
        <p14:creationId xmlns:p14="http://schemas.microsoft.com/office/powerpoint/2010/main" val="89645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t>BM25</a:t>
            </a:r>
            <a:r>
              <a:rPr lang="zh-CN" altLang="en-US" dirty="0"/>
              <a:t>：</a:t>
            </a:r>
            <a:r>
              <a:rPr lang="en-US" altLang="zh-CN" dirty="0"/>
              <a:t>“Best Match 25”  </a:t>
            </a:r>
          </a:p>
          <a:p>
            <a:pPr lvl="1"/>
            <a:r>
              <a:rPr lang="zh-CN" altLang="en-US" dirty="0"/>
              <a:t>在</a:t>
            </a:r>
            <a:r>
              <a:rPr lang="en-US" altLang="zh-CN" dirty="0">
                <a:solidFill>
                  <a:srgbClr val="C00000"/>
                </a:solidFill>
              </a:rPr>
              <a:t>Okapi</a:t>
            </a:r>
            <a:r>
              <a:rPr lang="zh-CN" altLang="en-US" dirty="0">
                <a:solidFill>
                  <a:srgbClr val="C00000"/>
                </a:solidFill>
              </a:rPr>
              <a:t>检索系统</a:t>
            </a:r>
            <a:r>
              <a:rPr lang="zh-CN" altLang="en-US" dirty="0"/>
              <a:t>中开发</a:t>
            </a:r>
            <a:endParaRPr lang="en-US" altLang="zh-CN" dirty="0"/>
          </a:p>
          <a:p>
            <a:pPr lvl="1"/>
            <a:r>
              <a:rPr lang="zh-CN" altLang="en-US" dirty="0"/>
              <a:t>在</a:t>
            </a:r>
            <a:r>
              <a:rPr lang="en-US" altLang="zh-CN" dirty="0"/>
              <a:t>TREC</a:t>
            </a:r>
            <a:r>
              <a:rPr lang="zh-CN" altLang="en-US" dirty="0"/>
              <a:t>竞赛中逐步完善</a:t>
            </a:r>
            <a:endParaRPr lang="en-US" altLang="zh-CN" dirty="0"/>
          </a:p>
          <a:p>
            <a:pPr lvl="1"/>
            <a:r>
              <a:rPr lang="zh-CN" altLang="en-US" dirty="0"/>
              <a:t>是信息检索中最</a:t>
            </a:r>
            <a:r>
              <a:rPr lang="zh-CN" altLang="en-US" dirty="0">
                <a:solidFill>
                  <a:srgbClr val="C00000"/>
                </a:solidFill>
              </a:rPr>
              <a:t>广为人知的排序模型之一</a:t>
            </a:r>
            <a:endParaRPr lang="en-US" altLang="zh-CN" dirty="0">
              <a:solidFill>
                <a:srgbClr val="C00000"/>
              </a:solidFill>
            </a:endParaRPr>
          </a:p>
          <a:p>
            <a:endParaRPr kumimoji="1" lang="en-US" altLang="zh-CN" dirty="0"/>
          </a:p>
        </p:txBody>
      </p:sp>
      <p:pic>
        <p:nvPicPr>
          <p:cNvPr id="6" name="图片 5"/>
          <p:cNvPicPr>
            <a:picLocks noChangeAspect="1"/>
          </p:cNvPicPr>
          <p:nvPr/>
        </p:nvPicPr>
        <p:blipFill>
          <a:blip r:embed="rId2"/>
          <a:stretch>
            <a:fillRect/>
          </a:stretch>
        </p:blipFill>
        <p:spPr>
          <a:xfrm>
            <a:off x="1335945" y="2338611"/>
            <a:ext cx="6472109" cy="2391454"/>
          </a:xfrm>
          <a:prstGeom prst="rect">
            <a:avLst/>
          </a:prstGeom>
          <a:ln>
            <a:solidFill>
              <a:schemeClr val="accent1"/>
            </a:solidFill>
          </a:ln>
        </p:spPr>
      </p:pic>
      <p:sp>
        <p:nvSpPr>
          <p:cNvPr id="7" name="椭圆 6">
            <a:extLst>
              <a:ext uri="{FF2B5EF4-FFF2-40B4-BE49-F238E27FC236}">
                <a16:creationId xmlns:a16="http://schemas.microsoft.com/office/drawing/2014/main" id="{D56A6688-57B3-4EE1-8018-CA535B2AFABE}"/>
              </a:ext>
            </a:extLst>
          </p:cNvPr>
          <p:cNvSpPr/>
          <p:nvPr/>
        </p:nvSpPr>
        <p:spPr>
          <a:xfrm>
            <a:off x="2621973" y="4218709"/>
            <a:ext cx="2150918" cy="63730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3942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t>BM25</a:t>
            </a:r>
            <a:r>
              <a:rPr lang="zh-CN" altLang="en-US" dirty="0"/>
              <a:t>：按照表号理解各个成分</a:t>
            </a:r>
            <a:endParaRPr lang="en-US" altLang="zh-CN" dirty="0"/>
          </a:p>
          <a:p>
            <a:endParaRPr kumimoji="1" lang="en-US" altLang="zh-CN" dirty="0"/>
          </a:p>
        </p:txBody>
      </p:sp>
      <p:pic>
        <p:nvPicPr>
          <p:cNvPr id="6" name="图片 5">
            <a:extLst>
              <a:ext uri="{FF2B5EF4-FFF2-40B4-BE49-F238E27FC236}">
                <a16:creationId xmlns:a16="http://schemas.microsoft.com/office/drawing/2014/main" id="{94C56983-B507-2347-96CA-3506CD8099ED}"/>
              </a:ext>
            </a:extLst>
          </p:cNvPr>
          <p:cNvPicPr>
            <a:picLocks noChangeAspect="1"/>
          </p:cNvPicPr>
          <p:nvPr/>
        </p:nvPicPr>
        <p:blipFill>
          <a:blip r:embed="rId2"/>
          <a:stretch>
            <a:fillRect/>
          </a:stretch>
        </p:blipFill>
        <p:spPr>
          <a:xfrm>
            <a:off x="1664469" y="2049153"/>
            <a:ext cx="5995169" cy="1092953"/>
          </a:xfrm>
          <a:prstGeom prst="rect">
            <a:avLst/>
          </a:prstGeom>
        </p:spPr>
      </p:pic>
      <p:sp>
        <p:nvSpPr>
          <p:cNvPr id="7" name="文本框 6">
            <a:extLst>
              <a:ext uri="{FF2B5EF4-FFF2-40B4-BE49-F238E27FC236}">
                <a16:creationId xmlns:a16="http://schemas.microsoft.com/office/drawing/2014/main" id="{E6EB3D40-E224-7C4C-80BD-463F072C5E5B}"/>
              </a:ext>
            </a:extLst>
          </p:cNvPr>
          <p:cNvSpPr txBox="1"/>
          <p:nvPr/>
        </p:nvSpPr>
        <p:spPr>
          <a:xfrm>
            <a:off x="369024" y="3886024"/>
            <a:ext cx="2862549" cy="923330"/>
          </a:xfrm>
          <a:prstGeom prst="rect">
            <a:avLst/>
          </a:prstGeom>
          <a:noFill/>
        </p:spPr>
        <p:txBody>
          <a:bodyPr wrap="square" rtlCol="0">
            <a:spAutoFit/>
          </a:bodyPr>
          <a:lstStyle/>
          <a:p>
            <a:pPr algn="just"/>
            <a:r>
              <a:rPr kumimoji="1" lang="en-US" altLang="zh-CN" dirty="0"/>
              <a:t>1.</a:t>
            </a:r>
            <a:r>
              <a:rPr kumimoji="1" lang="zh-CN" altLang="en-US" dirty="0"/>
              <a:t>查询</a:t>
            </a:r>
            <a:r>
              <a:rPr kumimoji="1" lang="en-US" altLang="zh-CN" dirty="0"/>
              <a:t>-</a:t>
            </a:r>
            <a:r>
              <a:rPr kumimoji="1" lang="zh-CN" altLang="en-US" dirty="0"/>
              <a:t>文档总匹配分值为：</a:t>
            </a:r>
            <a:r>
              <a:rPr kumimoji="1" lang="zh-CN" altLang="en-US" dirty="0">
                <a:solidFill>
                  <a:srgbClr val="C00000"/>
                </a:solidFill>
              </a:rPr>
              <a:t>每一个查询词</a:t>
            </a:r>
            <a:r>
              <a:rPr kumimoji="1" lang="zh-CN" altLang="en-US" dirty="0"/>
              <a:t>与</a:t>
            </a:r>
            <a:r>
              <a:rPr kumimoji="1" lang="zh-CN" altLang="en-US" dirty="0">
                <a:solidFill>
                  <a:srgbClr val="C00000"/>
                </a:solidFill>
              </a:rPr>
              <a:t>文档匹配的得分之和</a:t>
            </a:r>
          </a:p>
        </p:txBody>
      </p:sp>
      <p:cxnSp>
        <p:nvCxnSpPr>
          <p:cNvPr id="8" name="直线箭头连接符 10">
            <a:extLst>
              <a:ext uri="{FF2B5EF4-FFF2-40B4-BE49-F238E27FC236}">
                <a16:creationId xmlns:a16="http://schemas.microsoft.com/office/drawing/2014/main" id="{A373A0DF-4846-414B-B5EC-76F600F26DCC}"/>
              </a:ext>
            </a:extLst>
          </p:cNvPr>
          <p:cNvCxnSpPr/>
          <p:nvPr/>
        </p:nvCxnSpPr>
        <p:spPr>
          <a:xfrm flipV="1">
            <a:off x="1664469" y="2962694"/>
            <a:ext cx="192392"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960D1371-3679-EC46-8F70-C0934AAB882B}"/>
              </a:ext>
            </a:extLst>
          </p:cNvPr>
          <p:cNvSpPr txBox="1"/>
          <p:nvPr/>
        </p:nvSpPr>
        <p:spPr>
          <a:xfrm>
            <a:off x="1329917" y="1125823"/>
            <a:ext cx="2275727" cy="646331"/>
          </a:xfrm>
          <a:prstGeom prst="rect">
            <a:avLst/>
          </a:prstGeom>
          <a:noFill/>
        </p:spPr>
        <p:txBody>
          <a:bodyPr wrap="square" rtlCol="0">
            <a:spAutoFit/>
          </a:bodyPr>
          <a:lstStyle/>
          <a:p>
            <a:r>
              <a:rPr kumimoji="1" lang="en-US" altLang="zh-CN" dirty="0"/>
              <a:t>2.</a:t>
            </a:r>
            <a:r>
              <a:rPr kumimoji="1" lang="zh-CN" altLang="en-US" dirty="0"/>
              <a:t>当前查询词</a:t>
            </a:r>
            <a:r>
              <a:rPr kumimoji="1" lang="en-US" altLang="zh-CN" dirty="0"/>
              <a:t>t</a:t>
            </a:r>
            <a:r>
              <a:rPr kumimoji="1" lang="zh-CN" altLang="en-US" dirty="0"/>
              <a:t>的重要性权重</a:t>
            </a:r>
            <a:r>
              <a:rPr kumimoji="1" lang="en-US" altLang="zh-CN" dirty="0"/>
              <a:t>IDF</a:t>
            </a:r>
            <a:endParaRPr kumimoji="1" lang="zh-CN" altLang="en-US" dirty="0"/>
          </a:p>
        </p:txBody>
      </p:sp>
      <p:cxnSp>
        <p:nvCxnSpPr>
          <p:cNvPr id="10" name="直线箭头连接符 12">
            <a:extLst>
              <a:ext uri="{FF2B5EF4-FFF2-40B4-BE49-F238E27FC236}">
                <a16:creationId xmlns:a16="http://schemas.microsoft.com/office/drawing/2014/main" id="{91404ABC-EFA0-094F-ADDF-7977EA09BCA7}"/>
              </a:ext>
            </a:extLst>
          </p:cNvPr>
          <p:cNvCxnSpPr>
            <a:cxnSpLocks/>
            <a:stCxn id="9" idx="2"/>
          </p:cNvCxnSpPr>
          <p:nvPr/>
        </p:nvCxnSpPr>
        <p:spPr>
          <a:xfrm>
            <a:off x="2467781" y="1772154"/>
            <a:ext cx="40009" cy="440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6E88B01-2027-7245-B27A-3CCB28335D62}"/>
              </a:ext>
            </a:extLst>
          </p:cNvPr>
          <p:cNvSpPr txBox="1"/>
          <p:nvPr/>
        </p:nvSpPr>
        <p:spPr>
          <a:xfrm>
            <a:off x="4365002" y="932523"/>
            <a:ext cx="2243615" cy="646331"/>
          </a:xfrm>
          <a:prstGeom prst="rect">
            <a:avLst/>
          </a:prstGeom>
          <a:noFill/>
        </p:spPr>
        <p:txBody>
          <a:bodyPr wrap="square" rtlCol="0">
            <a:spAutoFit/>
          </a:bodyPr>
          <a:lstStyle/>
          <a:p>
            <a:r>
              <a:rPr kumimoji="1" lang="en-US" altLang="zh-CN" dirty="0"/>
              <a:t>3.</a:t>
            </a:r>
            <a:r>
              <a:rPr kumimoji="1" lang="zh-CN" altLang="en-US" dirty="0"/>
              <a:t>查询词</a:t>
            </a:r>
            <a:r>
              <a:rPr kumimoji="1" lang="en-US" altLang="zh-CN" dirty="0"/>
              <a:t>t</a:t>
            </a:r>
            <a:r>
              <a:rPr kumimoji="1" lang="zh-CN" altLang="en-US" dirty="0"/>
              <a:t>在文档</a:t>
            </a:r>
            <a:r>
              <a:rPr kumimoji="1" lang="en-US" altLang="zh-CN" dirty="0"/>
              <a:t>d</a:t>
            </a:r>
            <a:r>
              <a:rPr kumimoji="1" lang="zh-CN" altLang="en-US" dirty="0"/>
              <a:t>中出现的次数</a:t>
            </a:r>
            <a:r>
              <a:rPr kumimoji="1" lang="en-US" altLang="zh-CN" dirty="0" err="1"/>
              <a:t>tf</a:t>
            </a:r>
            <a:endParaRPr kumimoji="1" lang="zh-CN" altLang="en-US" dirty="0"/>
          </a:p>
        </p:txBody>
      </p:sp>
      <p:cxnSp>
        <p:nvCxnSpPr>
          <p:cNvPr id="12" name="直线箭头连接符 17">
            <a:extLst>
              <a:ext uri="{FF2B5EF4-FFF2-40B4-BE49-F238E27FC236}">
                <a16:creationId xmlns:a16="http://schemas.microsoft.com/office/drawing/2014/main" id="{6CA0F5DB-508B-D949-A8A4-D93AE743DF33}"/>
              </a:ext>
            </a:extLst>
          </p:cNvPr>
          <p:cNvCxnSpPr>
            <a:cxnSpLocks/>
            <a:stCxn id="11" idx="2"/>
          </p:cNvCxnSpPr>
          <p:nvPr/>
        </p:nvCxnSpPr>
        <p:spPr>
          <a:xfrm>
            <a:off x="5486810" y="1578854"/>
            <a:ext cx="229129" cy="633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FF6E0B5-7481-3440-A478-1A9879EF5387}"/>
              </a:ext>
            </a:extLst>
          </p:cNvPr>
          <p:cNvSpPr txBox="1"/>
          <p:nvPr/>
        </p:nvSpPr>
        <p:spPr>
          <a:xfrm>
            <a:off x="3782290" y="3521715"/>
            <a:ext cx="2635939" cy="646331"/>
          </a:xfrm>
          <a:prstGeom prst="rect">
            <a:avLst/>
          </a:prstGeom>
          <a:noFill/>
        </p:spPr>
        <p:txBody>
          <a:bodyPr wrap="square" rtlCol="0">
            <a:spAutoFit/>
          </a:bodyPr>
          <a:lstStyle/>
          <a:p>
            <a:r>
              <a:rPr kumimoji="1" lang="en-US" altLang="zh-CN" dirty="0"/>
              <a:t>4.</a:t>
            </a:r>
            <a:r>
              <a:rPr kumimoji="1" lang="zh-CN" altLang="en-US" dirty="0"/>
              <a:t>文档</a:t>
            </a:r>
            <a:r>
              <a:rPr kumimoji="1" lang="en-US" altLang="zh-CN" dirty="0"/>
              <a:t>d</a:t>
            </a:r>
            <a:r>
              <a:rPr kumimoji="1" lang="zh-CN" altLang="en-US" dirty="0"/>
              <a:t>的长度与集合中平均文档长度的比值</a:t>
            </a:r>
          </a:p>
        </p:txBody>
      </p:sp>
      <p:cxnSp>
        <p:nvCxnSpPr>
          <p:cNvPr id="14" name="直线箭头连接符 20">
            <a:extLst>
              <a:ext uri="{FF2B5EF4-FFF2-40B4-BE49-F238E27FC236}">
                <a16:creationId xmlns:a16="http://schemas.microsoft.com/office/drawing/2014/main" id="{4223172B-A8F0-E34F-97D9-BD7D7176F6C0}"/>
              </a:ext>
            </a:extLst>
          </p:cNvPr>
          <p:cNvCxnSpPr>
            <a:cxnSpLocks/>
            <a:stCxn id="13" idx="0"/>
          </p:cNvCxnSpPr>
          <p:nvPr/>
        </p:nvCxnSpPr>
        <p:spPr>
          <a:xfrm flipV="1">
            <a:off x="5100260" y="2971625"/>
            <a:ext cx="615679" cy="550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24">
            <a:extLst>
              <a:ext uri="{FF2B5EF4-FFF2-40B4-BE49-F238E27FC236}">
                <a16:creationId xmlns:a16="http://schemas.microsoft.com/office/drawing/2014/main" id="{56B46751-1D24-1244-BC41-3DE95446EF47}"/>
              </a:ext>
            </a:extLst>
          </p:cNvPr>
          <p:cNvCxnSpPr>
            <a:cxnSpLocks/>
            <a:stCxn id="11" idx="2"/>
          </p:cNvCxnSpPr>
          <p:nvPr/>
        </p:nvCxnSpPr>
        <p:spPr>
          <a:xfrm>
            <a:off x="5486810" y="1578854"/>
            <a:ext cx="1546485" cy="1013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B4F887DD-FCCE-FB4E-9090-15F92E061DA3}"/>
              </a:ext>
            </a:extLst>
          </p:cNvPr>
          <p:cNvSpPr txBox="1"/>
          <p:nvPr/>
        </p:nvSpPr>
        <p:spPr>
          <a:xfrm>
            <a:off x="6556663" y="3337049"/>
            <a:ext cx="2472604" cy="923330"/>
          </a:xfrm>
          <a:prstGeom prst="rect">
            <a:avLst/>
          </a:prstGeom>
          <a:noFill/>
        </p:spPr>
        <p:txBody>
          <a:bodyPr wrap="square" rtlCol="0">
            <a:spAutoFit/>
          </a:bodyPr>
          <a:lstStyle/>
          <a:p>
            <a:r>
              <a:rPr kumimoji="1" lang="en-US" altLang="zh-CN" dirty="0">
                <a:solidFill>
                  <a:srgbClr val="C00000"/>
                </a:solidFill>
              </a:rPr>
              <a:t>5. </a:t>
            </a:r>
          </a:p>
          <a:p>
            <a:r>
              <a:rPr kumimoji="1" lang="en-US" altLang="zh-CN" dirty="0">
                <a:solidFill>
                  <a:srgbClr val="C00000"/>
                </a:solidFill>
              </a:rPr>
              <a:t>k</a:t>
            </a:r>
            <a:r>
              <a:rPr kumimoji="1" lang="en-US" altLang="zh-CN" baseline="-25000" dirty="0">
                <a:solidFill>
                  <a:srgbClr val="C00000"/>
                </a:solidFill>
              </a:rPr>
              <a:t>1</a:t>
            </a:r>
            <a:r>
              <a:rPr kumimoji="1" lang="zh-CN" altLang="en-US" dirty="0">
                <a:solidFill>
                  <a:srgbClr val="C00000"/>
                </a:solidFill>
              </a:rPr>
              <a:t>：词频控制参数</a:t>
            </a:r>
            <a:endParaRPr kumimoji="1" lang="en-US" altLang="zh-CN" dirty="0">
              <a:solidFill>
                <a:srgbClr val="C00000"/>
              </a:solidFill>
            </a:endParaRPr>
          </a:p>
          <a:p>
            <a:r>
              <a:rPr kumimoji="1" lang="en-US" altLang="zh-CN" dirty="0">
                <a:solidFill>
                  <a:srgbClr val="C00000"/>
                </a:solidFill>
              </a:rPr>
              <a:t>b</a:t>
            </a:r>
            <a:r>
              <a:rPr kumimoji="1" lang="zh-CN" altLang="en-US" dirty="0">
                <a:solidFill>
                  <a:srgbClr val="C00000"/>
                </a:solidFill>
              </a:rPr>
              <a:t> ：文档长度控制参数</a:t>
            </a:r>
          </a:p>
        </p:txBody>
      </p:sp>
    </p:spTree>
    <p:extLst>
      <p:ext uri="{BB962C8B-B14F-4D97-AF65-F5344CB8AC3E}">
        <p14:creationId xmlns:p14="http://schemas.microsoft.com/office/powerpoint/2010/main" val="1110593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sz="1800" dirty="0"/>
              <a:t>BM25</a:t>
            </a:r>
            <a:r>
              <a:rPr lang="zh-CN" altLang="en-US" sz="1800" dirty="0"/>
              <a:t>的经验参数</a:t>
            </a:r>
            <a:endParaRPr lang="en-US" altLang="zh-CN" sz="1800" dirty="0"/>
          </a:p>
          <a:p>
            <a:r>
              <a:rPr lang="en-US" altLang="zh-CN" sz="1600" dirty="0"/>
              <a:t>k1:</a:t>
            </a:r>
            <a:r>
              <a:rPr lang="zh-CN" altLang="en-US" sz="1600" dirty="0">
                <a:solidFill>
                  <a:srgbClr val="C00000"/>
                </a:solidFill>
              </a:rPr>
              <a:t>控制因</a:t>
            </a:r>
            <a:r>
              <a:rPr lang="en-US" altLang="zh-CN" sz="1600" dirty="0" err="1">
                <a:solidFill>
                  <a:srgbClr val="C00000"/>
                </a:solidFill>
              </a:rPr>
              <a:t>tf</a:t>
            </a:r>
            <a:r>
              <a:rPr lang="zh-CN" altLang="en-US" sz="1600" dirty="0">
                <a:solidFill>
                  <a:srgbClr val="C00000"/>
                </a:solidFill>
              </a:rPr>
              <a:t>的增大而导致的排序分值增加的速度</a:t>
            </a:r>
            <a:endParaRPr lang="en-US" altLang="zh-CN" sz="1600" dirty="0">
              <a:solidFill>
                <a:srgbClr val="C00000"/>
              </a:solidFill>
            </a:endParaRPr>
          </a:p>
          <a:p>
            <a:pPr lvl="1"/>
            <a:r>
              <a:rPr lang="en-US" altLang="zh-CN" sz="1600" dirty="0"/>
              <a:t>k1 = 0</a:t>
            </a:r>
            <a:r>
              <a:rPr lang="zh-CN" altLang="en-US" sz="1600" dirty="0"/>
              <a:t>：二值模型，只反映词是否出现，不考虑出现次数</a:t>
            </a:r>
            <a:endParaRPr lang="en-US" altLang="zh-CN" sz="1600" dirty="0"/>
          </a:p>
          <a:p>
            <a:pPr lvl="1"/>
            <a:r>
              <a:rPr lang="en-US" altLang="zh-CN" sz="1600" dirty="0"/>
              <a:t>k1 </a:t>
            </a:r>
            <a:r>
              <a:rPr lang="zh-CN" altLang="en-US" sz="1600" dirty="0"/>
              <a:t>无穷大：反映真正的</a:t>
            </a:r>
            <a:r>
              <a:rPr lang="en-US" altLang="zh-CN" sz="1600" dirty="0" err="1"/>
              <a:t>tf</a:t>
            </a:r>
            <a:r>
              <a:rPr lang="zh-CN" altLang="en-US" sz="1600" dirty="0"/>
              <a:t>值</a:t>
            </a:r>
            <a:endParaRPr lang="en-US" altLang="zh-CN" sz="1600" dirty="0"/>
          </a:p>
          <a:p>
            <a:pPr lvl="1"/>
            <a:endParaRPr lang="en-US" altLang="zh-CN" sz="1600" dirty="0"/>
          </a:p>
          <a:p>
            <a:r>
              <a:rPr lang="en-US" altLang="zh-CN" sz="1600" dirty="0"/>
              <a:t>b:</a:t>
            </a:r>
            <a:r>
              <a:rPr lang="zh-CN" altLang="en-US" sz="1600" dirty="0">
                <a:solidFill>
                  <a:srgbClr val="C00000"/>
                </a:solidFill>
              </a:rPr>
              <a:t>控制当前文档长度与平均长度偏差的影响</a:t>
            </a:r>
            <a:endParaRPr lang="en-US" altLang="zh-CN" sz="1600" dirty="0">
              <a:solidFill>
                <a:srgbClr val="C00000"/>
              </a:solidFill>
            </a:endParaRPr>
          </a:p>
          <a:p>
            <a:pPr lvl="1"/>
            <a:r>
              <a:rPr lang="en-US" altLang="zh-CN" sz="1600" dirty="0"/>
              <a:t>b = 0</a:t>
            </a:r>
            <a:r>
              <a:rPr lang="zh-CN" altLang="en-US" sz="1600" dirty="0"/>
              <a:t>：不考虑文档长度偏差对最终分值的影响</a:t>
            </a:r>
            <a:endParaRPr lang="en-US" altLang="zh-CN" sz="1600" dirty="0"/>
          </a:p>
          <a:p>
            <a:pPr lvl="1"/>
            <a:r>
              <a:rPr lang="en-US" altLang="zh-CN" sz="1600" dirty="0"/>
              <a:t>b = 1</a:t>
            </a:r>
            <a:r>
              <a:rPr lang="zh-CN" altLang="en-US" sz="1600" dirty="0"/>
              <a:t>：考虑文档长度平均文档长度的相对值，</a:t>
            </a:r>
            <a:r>
              <a:rPr lang="zh-CN" altLang="en-US" sz="1600" dirty="0">
                <a:solidFill>
                  <a:srgbClr val="C00000"/>
                </a:solidFill>
              </a:rPr>
              <a:t>同样的情况下对长文档不利</a:t>
            </a:r>
            <a:endParaRPr lang="en-US" altLang="zh-CN" sz="1600" dirty="0">
              <a:solidFill>
                <a:srgbClr val="C00000"/>
              </a:solidFill>
            </a:endParaRPr>
          </a:p>
          <a:p>
            <a:endParaRPr lang="en-US" altLang="zh-CN" sz="1600" dirty="0"/>
          </a:p>
          <a:p>
            <a:endParaRPr kumimoji="1" lang="en-US" altLang="zh-CN" sz="1600" dirty="0"/>
          </a:p>
        </p:txBody>
      </p:sp>
      <p:pic>
        <p:nvPicPr>
          <p:cNvPr id="6" name="图片 5">
            <a:extLst>
              <a:ext uri="{FF2B5EF4-FFF2-40B4-BE49-F238E27FC236}">
                <a16:creationId xmlns:a16="http://schemas.microsoft.com/office/drawing/2014/main" id="{94C56983-B507-2347-96CA-3506CD8099ED}"/>
              </a:ext>
            </a:extLst>
          </p:cNvPr>
          <p:cNvPicPr>
            <a:picLocks noChangeAspect="1"/>
          </p:cNvPicPr>
          <p:nvPr/>
        </p:nvPicPr>
        <p:blipFill>
          <a:blip r:embed="rId2"/>
          <a:stretch>
            <a:fillRect/>
          </a:stretch>
        </p:blipFill>
        <p:spPr>
          <a:xfrm>
            <a:off x="1529497" y="3422165"/>
            <a:ext cx="5995169" cy="1092953"/>
          </a:xfrm>
          <a:prstGeom prst="rect">
            <a:avLst/>
          </a:prstGeom>
        </p:spPr>
      </p:pic>
      <p:sp>
        <p:nvSpPr>
          <p:cNvPr id="7" name="矩形 6">
            <a:extLst>
              <a:ext uri="{FF2B5EF4-FFF2-40B4-BE49-F238E27FC236}">
                <a16:creationId xmlns:a16="http://schemas.microsoft.com/office/drawing/2014/main" id="{51A19A96-F535-465F-9D75-E74A2F440811}"/>
              </a:ext>
            </a:extLst>
          </p:cNvPr>
          <p:cNvSpPr/>
          <p:nvPr/>
        </p:nvSpPr>
        <p:spPr>
          <a:xfrm>
            <a:off x="2226044" y="4625012"/>
            <a:ext cx="3787140" cy="369332"/>
          </a:xfrm>
          <a:prstGeom prst="rect">
            <a:avLst/>
          </a:prstGeom>
          <a:solidFill>
            <a:schemeClr val="bg1">
              <a:lumMod val="95000"/>
            </a:schemeClr>
          </a:solidFill>
          <a:ln>
            <a:solidFill>
              <a:srgbClr val="C00000"/>
            </a:solidFill>
          </a:ln>
        </p:spPr>
        <p:txBody>
          <a:bodyPr wrap="square">
            <a:spAutoFit/>
          </a:bodyPr>
          <a:lstStyle/>
          <a:p>
            <a:r>
              <a:rPr lang="zh-CN" altLang="en-US" dirty="0"/>
              <a:t>经验值：</a:t>
            </a:r>
            <a:r>
              <a:rPr lang="en-US" altLang="zh-CN" dirty="0"/>
              <a:t>k1 = 1.2~2</a:t>
            </a:r>
            <a:r>
              <a:rPr lang="zh-CN" altLang="en-US" dirty="0"/>
              <a:t>， </a:t>
            </a:r>
            <a:r>
              <a:rPr lang="en-US" altLang="zh-CN" dirty="0"/>
              <a:t>b = 0.75 </a:t>
            </a:r>
            <a:endParaRPr lang="zh-CN" altLang="en-US" dirty="0"/>
          </a:p>
        </p:txBody>
      </p:sp>
    </p:spTree>
    <p:extLst>
      <p:ext uri="{BB962C8B-B14F-4D97-AF65-F5344CB8AC3E}">
        <p14:creationId xmlns:p14="http://schemas.microsoft.com/office/powerpoint/2010/main" val="2254482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latin typeface="Times New Roman" panose="02020603050405020304" pitchFamily="18" charset="0"/>
                <a:cs typeface="Times New Roman" panose="02020603050405020304" pitchFamily="18" charset="0"/>
              </a:rPr>
              <a:t>BM25</a:t>
            </a:r>
            <a:r>
              <a:rPr lang="zh-CN" altLang="en-US" dirty="0">
                <a:latin typeface="Times New Roman" panose="02020603050405020304" pitchFamily="18" charset="0"/>
                <a:cs typeface="Times New Roman" panose="02020603050405020304" pitchFamily="18" charset="0"/>
              </a:rPr>
              <a:t>分值与</a:t>
            </a:r>
            <a:r>
              <a:rPr lang="en-US" altLang="zh-CN" i="1" dirty="0" err="1">
                <a:latin typeface="Times New Roman" panose="02020603050405020304" pitchFamily="18" charset="0"/>
                <a:cs typeface="Times New Roman" panose="02020603050405020304" pitchFamily="18" charset="0"/>
              </a:rPr>
              <a:t>tf</a:t>
            </a:r>
            <a:r>
              <a:rPr lang="zh-CN" altLang="en-US" i="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的关系</a:t>
            </a:r>
            <a:endParaRPr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a:p>
            <a:r>
              <a:rPr kumimoji="1" lang="zh-CN" altLang="en-US" dirty="0"/>
              <a:t>得到             ，图像如下</a:t>
            </a:r>
            <a:endParaRPr kumimoji="1" lang="en-US" altLang="zh-CN" dirty="0"/>
          </a:p>
        </p:txBody>
      </p:sp>
      <p:pic>
        <p:nvPicPr>
          <p:cNvPr id="6" name="图片 5">
            <a:extLst>
              <a:ext uri="{FF2B5EF4-FFF2-40B4-BE49-F238E27FC236}">
                <a16:creationId xmlns:a16="http://schemas.microsoft.com/office/drawing/2014/main" id="{9478920C-1C83-244B-8D64-A8A477D4DBB4}"/>
              </a:ext>
            </a:extLst>
          </p:cNvPr>
          <p:cNvPicPr>
            <a:picLocks noChangeAspect="1"/>
          </p:cNvPicPr>
          <p:nvPr/>
        </p:nvPicPr>
        <p:blipFill>
          <a:blip r:embed="rId3"/>
          <a:stretch>
            <a:fillRect/>
          </a:stretch>
        </p:blipFill>
        <p:spPr>
          <a:xfrm>
            <a:off x="1070693" y="1259524"/>
            <a:ext cx="5995169" cy="1092953"/>
          </a:xfrm>
          <a:prstGeom prst="rect">
            <a:avLst/>
          </a:prstGeom>
        </p:spPr>
      </p:pic>
      <p:sp>
        <p:nvSpPr>
          <p:cNvPr id="7" name="矩形 6">
            <a:extLst>
              <a:ext uri="{FF2B5EF4-FFF2-40B4-BE49-F238E27FC236}">
                <a16:creationId xmlns:a16="http://schemas.microsoft.com/office/drawing/2014/main" id="{4C9553A9-1AC3-4DAA-97C6-AB4AF1C3A422}"/>
              </a:ext>
            </a:extLst>
          </p:cNvPr>
          <p:cNvSpPr/>
          <p:nvPr/>
        </p:nvSpPr>
        <p:spPr>
          <a:xfrm>
            <a:off x="5921187" y="923844"/>
            <a:ext cx="646331"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常数</a:t>
            </a:r>
            <a:endParaRPr lang="zh-CN" altLang="en-US" dirty="0"/>
          </a:p>
        </p:txBody>
      </p:sp>
      <p:cxnSp>
        <p:nvCxnSpPr>
          <p:cNvPr id="8" name="直接箭头连接符 7">
            <a:extLst>
              <a:ext uri="{FF2B5EF4-FFF2-40B4-BE49-F238E27FC236}">
                <a16:creationId xmlns:a16="http://schemas.microsoft.com/office/drawing/2014/main" id="{F4849F41-88DD-4312-96ED-ACABB784A782}"/>
              </a:ext>
            </a:extLst>
          </p:cNvPr>
          <p:cNvCxnSpPr>
            <a:stCxn id="7" idx="1"/>
            <a:endCxn id="9" idx="0"/>
          </p:cNvCxnSpPr>
          <p:nvPr/>
        </p:nvCxnSpPr>
        <p:spPr>
          <a:xfrm flipH="1">
            <a:off x="4498681" y="1108510"/>
            <a:ext cx="1422506" cy="247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3F363D0F-9E99-4B26-ADC1-2419395C5A66}"/>
              </a:ext>
            </a:extLst>
          </p:cNvPr>
          <p:cNvSpPr/>
          <p:nvPr/>
        </p:nvSpPr>
        <p:spPr>
          <a:xfrm>
            <a:off x="3892544" y="1356498"/>
            <a:ext cx="1212273" cy="42465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BB6F602-37C2-480C-A972-6A3EE9E06F25}"/>
              </a:ext>
            </a:extLst>
          </p:cNvPr>
          <p:cNvSpPr/>
          <p:nvPr/>
        </p:nvSpPr>
        <p:spPr>
          <a:xfrm>
            <a:off x="3654860" y="2373668"/>
            <a:ext cx="5216493"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让</a:t>
            </a:r>
            <a:r>
              <a:rPr lang="en-US" altLang="zh-CN" dirty="0">
                <a:latin typeface="Times New Roman" panose="02020603050405020304" pitchFamily="18" charset="0"/>
                <a:cs typeface="Times New Roman" panose="02020603050405020304" pitchFamily="18" charset="0"/>
              </a:rPr>
              <a:t>b=0</a:t>
            </a:r>
            <a:r>
              <a:rPr lang="zh-CN" altLang="en-US" dirty="0">
                <a:latin typeface="Times New Roman" panose="02020603050405020304" pitchFamily="18" charset="0"/>
                <a:cs typeface="Times New Roman" panose="02020603050405020304" pitchFamily="18" charset="0"/>
              </a:rPr>
              <a:t>，那么，分母就是</a:t>
            </a:r>
            <a:r>
              <a:rPr lang="en-US" altLang="zh-CN" dirty="0">
                <a:latin typeface="Times New Roman" panose="02020603050405020304" pitchFamily="18" charset="0"/>
                <a:cs typeface="Times New Roman" panose="02020603050405020304" pitchFamily="18" charset="0"/>
              </a:rPr>
              <a:t>k1+tf</a:t>
            </a:r>
            <a:r>
              <a:rPr lang="zh-CN" altLang="en-US" dirty="0">
                <a:latin typeface="Times New Roman" panose="02020603050405020304" pitchFamily="18" charset="0"/>
                <a:cs typeface="Times New Roman" panose="02020603050405020304" pitchFamily="18" charset="0"/>
              </a:rPr>
              <a:t>，分子的</a:t>
            </a:r>
            <a:r>
              <a:rPr lang="en-US" altLang="zh-CN" dirty="0">
                <a:latin typeface="Times New Roman" panose="02020603050405020304" pitchFamily="18" charset="0"/>
                <a:cs typeface="Times New Roman" panose="02020603050405020304" pitchFamily="18" charset="0"/>
              </a:rPr>
              <a:t>k1+1</a:t>
            </a:r>
            <a:r>
              <a:rPr lang="zh-CN" altLang="en-US" dirty="0">
                <a:latin typeface="Times New Roman" panose="02020603050405020304" pitchFamily="18" charset="0"/>
                <a:cs typeface="Times New Roman" panose="02020603050405020304" pitchFamily="18" charset="0"/>
              </a:rPr>
              <a:t>是常数</a:t>
            </a:r>
            <a:endParaRPr lang="zh-CN" altLang="en-US" dirty="0"/>
          </a:p>
        </p:txBody>
      </p:sp>
      <p:graphicFrame>
        <p:nvGraphicFramePr>
          <p:cNvPr id="11" name="Object 3"/>
          <p:cNvGraphicFramePr>
            <a:graphicFrameLocks noChangeAspect="1"/>
          </p:cNvGraphicFramePr>
          <p:nvPr>
            <p:extLst>
              <p:ext uri="{D42A27DB-BD31-4B8C-83A1-F6EECF244321}">
                <p14:modId xmlns:p14="http://schemas.microsoft.com/office/powerpoint/2010/main" val="4188753028"/>
              </p:ext>
            </p:extLst>
          </p:nvPr>
        </p:nvGraphicFramePr>
        <p:xfrm>
          <a:off x="1543249" y="2451257"/>
          <a:ext cx="744071" cy="724511"/>
        </p:xfrm>
        <a:graphic>
          <a:graphicData uri="http://schemas.openxmlformats.org/presentationml/2006/ole">
            <mc:AlternateContent xmlns:mc="http://schemas.openxmlformats.org/markup-compatibility/2006">
              <mc:Choice xmlns:v="urn:schemas-microsoft-com:vml" Requires="v">
                <p:oleObj spid="_x0000_s1053" name="Equation" r:id="rId4" imgW="419100" imgH="431800" progId="Equation.3">
                  <p:embed/>
                </p:oleObj>
              </mc:Choice>
              <mc:Fallback>
                <p:oleObj name="Equation" r:id="rId4" imgW="419100" imgH="431800" progId="Equation.3">
                  <p:embed/>
                  <p:pic>
                    <p:nvPicPr>
                      <p:cNvPr id="4" name="Object 3"/>
                      <p:cNvPicPr>
                        <a:picLocks noChangeAspect="1" noChangeArrowheads="1"/>
                      </p:cNvPicPr>
                      <p:nvPr/>
                    </p:nvPicPr>
                    <p:blipFill>
                      <a:blip r:embed="rId5"/>
                      <a:srcRect/>
                      <a:stretch>
                        <a:fillRect/>
                      </a:stretch>
                    </p:blipFill>
                    <p:spPr bwMode="auto">
                      <a:xfrm>
                        <a:off x="1543249" y="2451257"/>
                        <a:ext cx="744071" cy="724511"/>
                      </a:xfrm>
                      <a:prstGeom prst="rect">
                        <a:avLst/>
                      </a:prstGeom>
                      <a:noFill/>
                      <a:ln>
                        <a:noFill/>
                      </a:ln>
                      <a:effectLst/>
                    </p:spPr>
                  </p:pic>
                </p:oleObj>
              </mc:Fallback>
            </mc:AlternateContent>
          </a:graphicData>
        </a:graphic>
      </p:graphicFrame>
      <p:pic>
        <p:nvPicPr>
          <p:cNvPr id="12" name="Picture 4" descr="saturat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450" y="3142445"/>
            <a:ext cx="3086448" cy="1854812"/>
          </a:xfrm>
          <a:prstGeom prst="rect">
            <a:avLst/>
          </a:prstGeom>
        </p:spPr>
      </p:pic>
      <p:sp>
        <p:nvSpPr>
          <p:cNvPr id="13" name="Content Placeholder 2"/>
          <p:cNvSpPr txBox="1">
            <a:spLocks/>
          </p:cNvSpPr>
          <p:nvPr/>
        </p:nvSpPr>
        <p:spPr>
          <a:xfrm>
            <a:off x="4927548" y="3225214"/>
            <a:ext cx="3674918" cy="1743261"/>
          </a:xfrm>
          <a:prstGeom prst="rect">
            <a:avLst/>
          </a:prstGeom>
          <a:solidFill>
            <a:schemeClr val="accent3">
              <a:lumMod val="20000"/>
              <a:lumOff val="80000"/>
            </a:schemeClr>
          </a:solidFill>
          <a:ln>
            <a:solidFill>
              <a:schemeClr val="accent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latin typeface="Times New Roman" panose="02020603050405020304" pitchFamily="18" charset="0"/>
                <a:cs typeface="Times New Roman" panose="02020603050405020304" pitchFamily="18" charset="0"/>
              </a:rPr>
              <a:t>饱和函数</a:t>
            </a:r>
            <a:r>
              <a:rPr lang="en-US" altLang="zh-CN" dirty="0">
                <a:latin typeface="Times New Roman" panose="02020603050405020304" pitchFamily="18" charset="0"/>
                <a:cs typeface="Times New Roman" panose="02020603050405020304" pitchFamily="18" charset="0"/>
              </a:rPr>
              <a:t>(saturation function)</a:t>
            </a:r>
            <a:endParaRPr lang="en-US"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相对</a:t>
            </a:r>
            <a:r>
              <a:rPr lang="en-US" i="1" dirty="0" err="1">
                <a:latin typeface="Times New Roman" panose="02020603050405020304" pitchFamily="18" charset="0"/>
                <a:cs typeface="Times New Roman" panose="02020603050405020304" pitchFamily="18" charset="0"/>
              </a:rPr>
              <a:t>tf</a:t>
            </a:r>
            <a:r>
              <a:rPr lang="en-US" i="1" baseline="-25000"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为单调增函数</a:t>
            </a:r>
            <a:endParaRPr lang="en-US"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增长迅速饱和</a:t>
            </a:r>
            <a:endParaRPr lang="en-US" altLang="zh-CN" dirty="0">
              <a:latin typeface="Times New Roman" panose="02020603050405020304" pitchFamily="18" charset="0"/>
              <a:cs typeface="Times New Roman" panose="02020603050405020304" pitchFamily="18" charset="0"/>
            </a:endParaRPr>
          </a:p>
          <a:p>
            <a:pPr lvl="1"/>
            <a:r>
              <a:rPr lang="zh-CN" altLang="en-US" dirty="0">
                <a:solidFill>
                  <a:srgbClr val="C00000"/>
                </a:solidFill>
                <a:latin typeface="Times New Roman" panose="02020603050405020304" pitchFamily="18" charset="0"/>
                <a:cs typeface="Times New Roman" panose="02020603050405020304" pitchFamily="18" charset="0"/>
              </a:rPr>
              <a:t>参数</a:t>
            </a:r>
            <a:r>
              <a:rPr lang="en-US" i="1" dirty="0">
                <a:solidFill>
                  <a:srgbClr val="C00000"/>
                </a:solidFill>
                <a:latin typeface="Times New Roman" panose="02020603050405020304" pitchFamily="18" charset="0"/>
                <a:cs typeface="Times New Roman" panose="02020603050405020304" pitchFamily="18" charset="0"/>
              </a:rPr>
              <a:t>k</a:t>
            </a:r>
            <a:r>
              <a:rPr lang="en-US" baseline="-25000" dirty="0">
                <a:solidFill>
                  <a:srgbClr val="C00000"/>
                </a:solidFill>
                <a:latin typeface="Times New Roman" panose="02020603050405020304" pitchFamily="18" charset="0"/>
                <a:cs typeface="Times New Roman" panose="02020603050405020304" pitchFamily="18" charset="0"/>
              </a:rPr>
              <a:t>1</a:t>
            </a:r>
            <a:r>
              <a:rPr lang="zh-CN" altLang="en-US" dirty="0">
                <a:solidFill>
                  <a:srgbClr val="C00000"/>
                </a:solidFill>
                <a:latin typeface="Times New Roman" panose="02020603050405020304" pitchFamily="18" charset="0"/>
                <a:cs typeface="Times New Roman" panose="02020603050405020304" pitchFamily="18" charset="0"/>
              </a:rPr>
              <a:t>控制饱和速度</a:t>
            </a:r>
            <a:endParaRPr lang="en-US" altLang="zh-CN" dirty="0">
              <a:solidFill>
                <a:srgbClr val="C00000"/>
              </a:solidFill>
              <a:latin typeface="Times New Roman" panose="02020603050405020304" pitchFamily="18" charset="0"/>
              <a:cs typeface="Times New Roman" panose="02020603050405020304" pitchFamily="18" charset="0"/>
            </a:endParaRPr>
          </a:p>
          <a:p>
            <a:pPr lvl="2"/>
            <a:r>
              <a:rPr lang="en-US" altLang="zh-CN" dirty="0">
                <a:solidFill>
                  <a:srgbClr val="C00000"/>
                </a:solidFill>
                <a:latin typeface="Times New Roman" panose="02020603050405020304" pitchFamily="18" charset="0"/>
                <a:cs typeface="Times New Roman" panose="02020603050405020304" pitchFamily="18" charset="0"/>
              </a:rPr>
              <a:t>(</a:t>
            </a:r>
            <a:r>
              <a:rPr lang="en-US" altLang="zh-CN" i="1" dirty="0">
                <a:solidFill>
                  <a:srgbClr val="C00000"/>
                </a:solidFill>
                <a:latin typeface="Times New Roman" panose="02020603050405020304" pitchFamily="18" charset="0"/>
                <a:cs typeface="Times New Roman" panose="02020603050405020304" pitchFamily="18" charset="0"/>
              </a:rPr>
              <a:t>k</a:t>
            </a:r>
            <a:r>
              <a:rPr lang="en-US" altLang="zh-CN" baseline="-25000" dirty="0">
                <a:solidFill>
                  <a:srgbClr val="C00000"/>
                </a:solidFill>
                <a:latin typeface="Times New Roman" panose="02020603050405020304" pitchFamily="18" charset="0"/>
                <a:cs typeface="Times New Roman" panose="02020603050405020304" pitchFamily="18" charset="0"/>
              </a:rPr>
              <a:t>1</a:t>
            </a:r>
            <a:r>
              <a:rPr lang="zh-CN" altLang="en-US" dirty="0">
                <a:solidFill>
                  <a:srgbClr val="C00000"/>
                </a:solidFill>
                <a:latin typeface="Times New Roman" panose="02020603050405020304" pitchFamily="18" charset="0"/>
                <a:cs typeface="Times New Roman" panose="02020603050405020304" pitchFamily="18" charset="0"/>
              </a:rPr>
              <a:t>越大，饱和越慢</a:t>
            </a:r>
            <a:r>
              <a:rPr lang="en-US" altLang="zh-CN" dirty="0">
                <a:solidFill>
                  <a:srgbClr val="C00000"/>
                </a:solidFill>
                <a:latin typeface="Times New Roman" panose="02020603050405020304" pitchFamily="18" charset="0"/>
                <a:cs typeface="Times New Roman" panose="02020603050405020304" pitchFamily="18" charset="0"/>
              </a:rPr>
              <a:t>)</a:t>
            </a:r>
          </a:p>
        </p:txBody>
      </p:sp>
      <p:sp>
        <p:nvSpPr>
          <p:cNvPr id="14" name="右箭头 13"/>
          <p:cNvSpPr/>
          <p:nvPr/>
        </p:nvSpPr>
        <p:spPr>
          <a:xfrm>
            <a:off x="4286451" y="3830855"/>
            <a:ext cx="606391" cy="4427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B24DB2C0-3045-4F41-B0B2-9C842CF258B7}"/>
              </a:ext>
            </a:extLst>
          </p:cNvPr>
          <p:cNvSpPr/>
          <p:nvPr/>
        </p:nvSpPr>
        <p:spPr>
          <a:xfrm>
            <a:off x="1640989" y="3274548"/>
            <a:ext cx="476412" cy="1477328"/>
          </a:xfrm>
          <a:prstGeom prst="rect">
            <a:avLst/>
          </a:prstGeom>
        </p:spPr>
        <p:txBody>
          <a:bodyPr wrap="none">
            <a:spAutoFit/>
          </a:bodyPr>
          <a:lstStyle/>
          <a:p>
            <a:r>
              <a:rPr kumimoji="1" lang="en-US" altLang="zh-CN" dirty="0"/>
              <a:t>0.2</a:t>
            </a:r>
          </a:p>
          <a:p>
            <a:r>
              <a:rPr kumimoji="1" lang="en-US" altLang="zh-CN" dirty="0"/>
              <a:t>1</a:t>
            </a:r>
          </a:p>
          <a:p>
            <a:endParaRPr kumimoji="1" lang="en-US" altLang="zh-CN" dirty="0"/>
          </a:p>
          <a:p>
            <a:r>
              <a:rPr kumimoji="1" lang="en-US" altLang="zh-CN" dirty="0"/>
              <a:t>3</a:t>
            </a:r>
          </a:p>
          <a:p>
            <a:r>
              <a:rPr kumimoji="1" lang="en-US" altLang="zh-CN" dirty="0"/>
              <a:t>10</a:t>
            </a:r>
          </a:p>
        </p:txBody>
      </p:sp>
    </p:spTree>
    <p:extLst>
      <p:ext uri="{BB962C8B-B14F-4D97-AF65-F5344CB8AC3E}">
        <p14:creationId xmlns:p14="http://schemas.microsoft.com/office/powerpoint/2010/main" val="1420817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如何理解饱和函数？</a:t>
            </a:r>
            <a:endParaRPr kumimoji="1" lang="en-US" altLang="zh-CN" dirty="0"/>
          </a:p>
          <a:p>
            <a:r>
              <a:rPr kumimoji="1" lang="zh-CN" altLang="en-US" dirty="0"/>
              <a:t>考虑一个查询词，其对总分值的贡献与词频的关系</a:t>
            </a:r>
            <a:endParaRPr kumimoji="1" lang="en-US" altLang="zh-CN" dirty="0"/>
          </a:p>
          <a:p>
            <a:pPr lvl="1"/>
            <a:r>
              <a:rPr kumimoji="1" lang="zh-CN" altLang="en-US" dirty="0">
                <a:solidFill>
                  <a:srgbClr val="C00000"/>
                </a:solidFill>
              </a:rPr>
              <a:t>出现的次数越多，新增加相同的</a:t>
            </a:r>
            <a:r>
              <a:rPr kumimoji="1" lang="en-US" altLang="zh-CN" dirty="0" err="1">
                <a:solidFill>
                  <a:srgbClr val="C00000"/>
                </a:solidFill>
              </a:rPr>
              <a:t>tf</a:t>
            </a:r>
            <a:r>
              <a:rPr kumimoji="1" lang="zh-CN" altLang="en-US" dirty="0">
                <a:solidFill>
                  <a:srgbClr val="C00000"/>
                </a:solidFill>
              </a:rPr>
              <a:t>贡献越低</a:t>
            </a:r>
            <a:endParaRPr kumimoji="1" lang="en-US" altLang="zh-CN" dirty="0">
              <a:solidFill>
                <a:srgbClr val="C00000"/>
              </a:solidFill>
            </a:endParaRPr>
          </a:p>
          <a:p>
            <a:pPr lvl="1"/>
            <a:r>
              <a:rPr kumimoji="1" lang="zh-CN" altLang="en-US" dirty="0"/>
              <a:t>饱和函数比我们通常认为严格的</a:t>
            </a:r>
            <a:r>
              <a:rPr kumimoji="1" lang="en-US" altLang="zh-CN" dirty="0"/>
              <a:t>log</a:t>
            </a:r>
            <a:r>
              <a:rPr kumimoji="1" lang="zh-CN" altLang="en-US" dirty="0"/>
              <a:t>函数具有更好的压制作用</a:t>
            </a:r>
          </a:p>
          <a:p>
            <a:endParaRPr kumimoji="1" lang="en-US" altLang="zh-CN" dirty="0"/>
          </a:p>
        </p:txBody>
      </p:sp>
      <p:graphicFrame>
        <p:nvGraphicFramePr>
          <p:cNvPr id="6" name="表格 5">
            <a:extLst>
              <a:ext uri="{FF2B5EF4-FFF2-40B4-BE49-F238E27FC236}">
                <a16:creationId xmlns:a16="http://schemas.microsoft.com/office/drawing/2014/main" id="{2EAD9DFF-FA6B-754C-9E3F-1D5D75509185}"/>
              </a:ext>
            </a:extLst>
          </p:cNvPr>
          <p:cNvGraphicFramePr>
            <a:graphicFrameLocks noGrp="1"/>
          </p:cNvGraphicFramePr>
          <p:nvPr>
            <p:extLst>
              <p:ext uri="{D42A27DB-BD31-4B8C-83A1-F6EECF244321}">
                <p14:modId xmlns:p14="http://schemas.microsoft.com/office/powerpoint/2010/main" val="3614130997"/>
              </p:ext>
            </p:extLst>
          </p:nvPr>
        </p:nvGraphicFramePr>
        <p:xfrm>
          <a:off x="1481069" y="2313271"/>
          <a:ext cx="6096000" cy="2743200"/>
        </p:xfrm>
        <a:graphic>
          <a:graphicData uri="http://schemas.openxmlformats.org/drawingml/2006/table">
            <a:tbl>
              <a:tblPr firstRow="1" bandRow="1">
                <a:tableStyleId>{5C22544A-7EE6-4342-B048-85BDC9FD1C3A}</a:tableStyleId>
              </a:tblPr>
              <a:tblGrid>
                <a:gridCol w="966622">
                  <a:extLst>
                    <a:ext uri="{9D8B030D-6E8A-4147-A177-3AD203B41FA5}">
                      <a16:colId xmlns:a16="http://schemas.microsoft.com/office/drawing/2014/main" val="267888897"/>
                    </a:ext>
                  </a:extLst>
                </a:gridCol>
                <a:gridCol w="2564689">
                  <a:extLst>
                    <a:ext uri="{9D8B030D-6E8A-4147-A177-3AD203B41FA5}">
                      <a16:colId xmlns:a16="http://schemas.microsoft.com/office/drawing/2014/main" val="571624128"/>
                    </a:ext>
                  </a:extLst>
                </a:gridCol>
                <a:gridCol w="2564689">
                  <a:extLst>
                    <a:ext uri="{9D8B030D-6E8A-4147-A177-3AD203B41FA5}">
                      <a16:colId xmlns:a16="http://schemas.microsoft.com/office/drawing/2014/main" val="2780030712"/>
                    </a:ext>
                  </a:extLst>
                </a:gridCol>
              </a:tblGrid>
              <a:tr h="290564">
                <a:tc>
                  <a:txBody>
                    <a:bodyPr/>
                    <a:lstStyle/>
                    <a:p>
                      <a:r>
                        <a:rPr lang="zh-CN" altLang="en-US" sz="1400" dirty="0"/>
                        <a:t>词频 </a:t>
                      </a:r>
                      <a:r>
                        <a:rPr lang="en-US" altLang="zh-CN" sz="1400" dirty="0" err="1"/>
                        <a:t>tf</a:t>
                      </a:r>
                      <a:endParaRPr lang="zh-CN" altLang="en-US" sz="1400" dirty="0"/>
                    </a:p>
                  </a:txBody>
                  <a:tcPr/>
                </a:tc>
                <a:tc>
                  <a:txBody>
                    <a:bodyPr/>
                    <a:lstStyle/>
                    <a:p>
                      <a:r>
                        <a:rPr lang="en-US" altLang="zh-CN" sz="1400" dirty="0"/>
                        <a:t>Log</a:t>
                      </a:r>
                      <a:r>
                        <a:rPr lang="en-US" altLang="zh-CN" sz="1400" baseline="-25000" dirty="0"/>
                        <a:t>10</a:t>
                      </a:r>
                      <a:r>
                        <a:rPr lang="en-US" altLang="zh-CN" sz="1400" dirty="0"/>
                        <a:t>(1+tf)</a:t>
                      </a:r>
                      <a:endParaRPr lang="zh-CN" altLang="en-US" sz="1400" dirty="0"/>
                    </a:p>
                  </a:txBody>
                  <a:tcPr/>
                </a:tc>
                <a:tc>
                  <a:txBody>
                    <a:bodyPr/>
                    <a:lstStyle/>
                    <a:p>
                      <a:r>
                        <a:rPr lang="zh-CN" altLang="en-US" sz="1400" dirty="0"/>
                        <a:t>饱和函数 </a:t>
                      </a:r>
                      <a:r>
                        <a:rPr lang="en-US" altLang="zh-CN" sz="1400" dirty="0" err="1"/>
                        <a:t>tf</a:t>
                      </a:r>
                      <a:r>
                        <a:rPr lang="zh-CN" altLang="en-US" sz="1400" dirty="0"/>
                        <a:t> </a:t>
                      </a:r>
                      <a:r>
                        <a:rPr lang="en-US" altLang="zh-CN" sz="1400" dirty="0"/>
                        <a:t>/</a:t>
                      </a:r>
                      <a:r>
                        <a:rPr lang="zh-CN" altLang="en-US" sz="1400" dirty="0"/>
                        <a:t> </a:t>
                      </a:r>
                      <a:r>
                        <a:rPr lang="en-US" altLang="zh-CN" sz="1400" dirty="0"/>
                        <a:t>(1</a:t>
                      </a:r>
                      <a:r>
                        <a:rPr lang="zh-CN" altLang="en-US" sz="1400" dirty="0"/>
                        <a:t> </a:t>
                      </a:r>
                      <a:r>
                        <a:rPr lang="en-US" altLang="zh-CN" sz="1400" dirty="0"/>
                        <a:t>+</a:t>
                      </a:r>
                      <a:r>
                        <a:rPr lang="zh-CN" altLang="en-US" sz="1400" dirty="0"/>
                        <a:t> </a:t>
                      </a:r>
                      <a:r>
                        <a:rPr lang="en-US" altLang="zh-CN" sz="1400" dirty="0" err="1"/>
                        <a:t>tf</a:t>
                      </a:r>
                      <a:r>
                        <a:rPr lang="en-US" altLang="zh-CN" sz="1400" dirty="0"/>
                        <a:t>)</a:t>
                      </a:r>
                      <a:endParaRPr lang="zh-CN" altLang="en-US" sz="1400" dirty="0"/>
                    </a:p>
                  </a:txBody>
                  <a:tcPr/>
                </a:tc>
                <a:extLst>
                  <a:ext uri="{0D108BD9-81ED-4DB2-BD59-A6C34878D82A}">
                    <a16:rowId xmlns:a16="http://schemas.microsoft.com/office/drawing/2014/main" val="3009373200"/>
                  </a:ext>
                </a:extLst>
              </a:tr>
              <a:tr h="290564">
                <a:tc>
                  <a:txBody>
                    <a:bodyPr/>
                    <a:lstStyle/>
                    <a:p>
                      <a:r>
                        <a:rPr lang="en-US" altLang="zh-CN" sz="1400" dirty="0"/>
                        <a:t>0</a:t>
                      </a:r>
                      <a:endParaRPr lang="zh-CN" altLang="en-US" sz="1400" dirty="0"/>
                    </a:p>
                  </a:txBody>
                  <a:tcPr/>
                </a:tc>
                <a:tc>
                  <a:txBody>
                    <a:bodyPr/>
                    <a:lstStyle/>
                    <a:p>
                      <a:r>
                        <a:rPr lang="en-US" altLang="zh-CN" sz="1400" dirty="0"/>
                        <a:t>0</a:t>
                      </a:r>
                      <a:endParaRPr lang="zh-CN" altLang="en-US" sz="1400" dirty="0"/>
                    </a:p>
                  </a:txBody>
                  <a:tcPr/>
                </a:tc>
                <a:tc>
                  <a:txBody>
                    <a:bodyPr/>
                    <a:lstStyle/>
                    <a:p>
                      <a:r>
                        <a:rPr lang="en-US" altLang="zh-CN" sz="1400" dirty="0"/>
                        <a:t>0</a:t>
                      </a:r>
                      <a:endParaRPr lang="zh-CN" altLang="en-US" sz="1400" dirty="0"/>
                    </a:p>
                  </a:txBody>
                  <a:tcPr/>
                </a:tc>
                <a:extLst>
                  <a:ext uri="{0D108BD9-81ED-4DB2-BD59-A6C34878D82A}">
                    <a16:rowId xmlns:a16="http://schemas.microsoft.com/office/drawing/2014/main" val="2215077613"/>
                  </a:ext>
                </a:extLst>
              </a:tr>
              <a:tr h="290564">
                <a:tc>
                  <a:txBody>
                    <a:bodyPr/>
                    <a:lstStyle/>
                    <a:p>
                      <a:r>
                        <a:rPr lang="en-US" altLang="zh-CN" sz="1400" dirty="0"/>
                        <a:t>1</a:t>
                      </a:r>
                      <a:endParaRPr lang="zh-CN" altLang="en-US" sz="1400" dirty="0"/>
                    </a:p>
                  </a:txBody>
                  <a:tcPr/>
                </a:tc>
                <a:tc>
                  <a:txBody>
                    <a:bodyPr/>
                    <a:lstStyle/>
                    <a:p>
                      <a:r>
                        <a:rPr lang="en-US" altLang="zh-CN" sz="1400" dirty="0"/>
                        <a:t>Log</a:t>
                      </a:r>
                      <a:r>
                        <a:rPr lang="zh-CN" altLang="en-US" sz="1400" dirty="0"/>
                        <a:t> </a:t>
                      </a:r>
                      <a:r>
                        <a:rPr lang="en-US" altLang="zh-CN" sz="1400" dirty="0"/>
                        <a:t>2</a:t>
                      </a:r>
                      <a:r>
                        <a:rPr lang="zh-CN" altLang="en-US" sz="1400" dirty="0"/>
                        <a:t> </a:t>
                      </a:r>
                      <a:r>
                        <a:rPr lang="en-US" altLang="zh-CN" sz="1400" dirty="0"/>
                        <a:t>=</a:t>
                      </a:r>
                      <a:r>
                        <a:rPr lang="zh-CN" altLang="en-US" sz="1400" dirty="0"/>
                        <a:t> </a:t>
                      </a:r>
                      <a:r>
                        <a:rPr lang="en-US" altLang="zh-CN" sz="1400" dirty="0"/>
                        <a:t>0.301</a:t>
                      </a:r>
                      <a:endParaRPr lang="zh-CN" altLang="en-US" sz="1400" dirty="0"/>
                    </a:p>
                  </a:txBody>
                  <a:tcPr/>
                </a:tc>
                <a:tc>
                  <a:txBody>
                    <a:bodyPr/>
                    <a:lstStyle/>
                    <a:p>
                      <a:r>
                        <a:rPr lang="en-US" altLang="zh-CN" sz="1400" dirty="0"/>
                        <a:t>0.5</a:t>
                      </a:r>
                      <a:endParaRPr lang="zh-CN" altLang="en-US" sz="1400" dirty="0"/>
                    </a:p>
                  </a:txBody>
                  <a:tcPr/>
                </a:tc>
                <a:extLst>
                  <a:ext uri="{0D108BD9-81ED-4DB2-BD59-A6C34878D82A}">
                    <a16:rowId xmlns:a16="http://schemas.microsoft.com/office/drawing/2014/main" val="1490925550"/>
                  </a:ext>
                </a:extLst>
              </a:tr>
              <a:tr h="290564">
                <a:tc>
                  <a:txBody>
                    <a:bodyPr/>
                    <a:lstStyle/>
                    <a:p>
                      <a:r>
                        <a:rPr lang="en-US" altLang="zh-CN" sz="1400" dirty="0"/>
                        <a:t>2</a:t>
                      </a:r>
                      <a:endParaRPr lang="zh-CN" altLang="en-US" sz="1400" dirty="0"/>
                    </a:p>
                  </a:txBody>
                  <a:tcPr/>
                </a:tc>
                <a:tc>
                  <a:txBody>
                    <a:bodyPr/>
                    <a:lstStyle/>
                    <a:p>
                      <a:r>
                        <a:rPr lang="en-US" altLang="zh-CN" sz="1400" dirty="0"/>
                        <a:t>Log</a:t>
                      </a:r>
                      <a:r>
                        <a:rPr lang="zh-CN" altLang="en-US" sz="1400" dirty="0"/>
                        <a:t> </a:t>
                      </a:r>
                      <a:r>
                        <a:rPr lang="en-US" altLang="zh-CN" sz="1400" dirty="0"/>
                        <a:t>3</a:t>
                      </a:r>
                      <a:r>
                        <a:rPr lang="zh-CN" altLang="en-US" sz="1400" dirty="0"/>
                        <a:t> </a:t>
                      </a:r>
                      <a:r>
                        <a:rPr lang="en-US" altLang="zh-CN" sz="1400" dirty="0"/>
                        <a:t>=</a:t>
                      </a:r>
                      <a:r>
                        <a:rPr lang="zh-CN" altLang="en-US" sz="1400" dirty="0"/>
                        <a:t> </a:t>
                      </a:r>
                      <a:r>
                        <a:rPr lang="en-US" altLang="zh-CN" sz="1400" dirty="0"/>
                        <a:t>0.4771</a:t>
                      </a:r>
                      <a:endParaRPr lang="zh-CN" altLang="en-US" sz="1400" dirty="0"/>
                    </a:p>
                  </a:txBody>
                  <a:tcPr/>
                </a:tc>
                <a:tc>
                  <a:txBody>
                    <a:bodyPr/>
                    <a:lstStyle/>
                    <a:p>
                      <a:r>
                        <a:rPr lang="en-US" altLang="zh-CN" sz="1400" dirty="0"/>
                        <a:t>2/3</a:t>
                      </a:r>
                      <a:r>
                        <a:rPr lang="zh-CN" altLang="en-US" sz="1400" dirty="0"/>
                        <a:t> </a:t>
                      </a:r>
                      <a:r>
                        <a:rPr lang="en-US" altLang="zh-CN" sz="1400" dirty="0"/>
                        <a:t>=</a:t>
                      </a:r>
                      <a:r>
                        <a:rPr lang="zh-CN" altLang="en-US" sz="1400" dirty="0"/>
                        <a:t> </a:t>
                      </a:r>
                      <a:r>
                        <a:rPr lang="en-US" altLang="zh-CN" sz="1400" dirty="0"/>
                        <a:t>0.6666</a:t>
                      </a:r>
                      <a:endParaRPr lang="zh-CN" altLang="en-US" sz="1400" dirty="0"/>
                    </a:p>
                  </a:txBody>
                  <a:tcPr/>
                </a:tc>
                <a:extLst>
                  <a:ext uri="{0D108BD9-81ED-4DB2-BD59-A6C34878D82A}">
                    <a16:rowId xmlns:a16="http://schemas.microsoft.com/office/drawing/2014/main" val="2890141133"/>
                  </a:ext>
                </a:extLst>
              </a:tr>
              <a:tr h="290564">
                <a:tc>
                  <a:txBody>
                    <a:bodyPr/>
                    <a:lstStyle/>
                    <a:p>
                      <a:r>
                        <a:rPr lang="en-US" altLang="zh-CN" sz="1400" dirty="0"/>
                        <a:t>5</a:t>
                      </a:r>
                      <a:endParaRPr lang="zh-CN" altLang="en-US" sz="1400" dirty="0"/>
                    </a:p>
                  </a:txBody>
                  <a:tcPr/>
                </a:tc>
                <a:tc>
                  <a:txBody>
                    <a:bodyPr/>
                    <a:lstStyle/>
                    <a:p>
                      <a:r>
                        <a:rPr lang="en-US" altLang="zh-CN" sz="1400" dirty="0"/>
                        <a:t>Log</a:t>
                      </a:r>
                      <a:r>
                        <a:rPr lang="zh-CN" altLang="en-US" sz="1400" dirty="0"/>
                        <a:t> </a:t>
                      </a:r>
                      <a:r>
                        <a:rPr lang="en-US" altLang="zh-CN" sz="1400" dirty="0"/>
                        <a:t>6</a:t>
                      </a:r>
                      <a:r>
                        <a:rPr lang="zh-CN" altLang="en-US" sz="1400" dirty="0"/>
                        <a:t> </a:t>
                      </a:r>
                      <a:r>
                        <a:rPr lang="en-US" altLang="zh-CN" sz="1400" dirty="0"/>
                        <a:t>=</a:t>
                      </a:r>
                      <a:r>
                        <a:rPr lang="zh-CN" altLang="en-US" sz="1400" dirty="0"/>
                        <a:t> </a:t>
                      </a:r>
                      <a:r>
                        <a:rPr lang="en-US" altLang="zh-CN" sz="1400" dirty="0"/>
                        <a:t>0.7781</a:t>
                      </a:r>
                      <a:endParaRPr lang="zh-CN" altLang="en-US" sz="1400" dirty="0"/>
                    </a:p>
                  </a:txBody>
                  <a:tcPr/>
                </a:tc>
                <a:tc>
                  <a:txBody>
                    <a:bodyPr/>
                    <a:lstStyle/>
                    <a:p>
                      <a:r>
                        <a:rPr lang="en-US" altLang="zh-CN" sz="1400" dirty="0"/>
                        <a:t>5/6</a:t>
                      </a:r>
                      <a:r>
                        <a:rPr lang="zh-CN" altLang="en-US" sz="1400" dirty="0"/>
                        <a:t> </a:t>
                      </a:r>
                      <a:r>
                        <a:rPr lang="en-US" altLang="zh-CN" sz="1400" dirty="0"/>
                        <a:t>=</a:t>
                      </a:r>
                      <a:r>
                        <a:rPr lang="zh-CN" altLang="en-US" sz="1400" dirty="0"/>
                        <a:t> </a:t>
                      </a:r>
                      <a:r>
                        <a:rPr lang="en-US" altLang="zh-CN" sz="1400" dirty="0"/>
                        <a:t>0.8333</a:t>
                      </a:r>
                      <a:endParaRPr lang="zh-CN" altLang="en-US" sz="1400" dirty="0"/>
                    </a:p>
                  </a:txBody>
                  <a:tcPr/>
                </a:tc>
                <a:extLst>
                  <a:ext uri="{0D108BD9-81ED-4DB2-BD59-A6C34878D82A}">
                    <a16:rowId xmlns:a16="http://schemas.microsoft.com/office/drawing/2014/main" val="472063581"/>
                  </a:ext>
                </a:extLst>
              </a:tr>
              <a:tr h="290564">
                <a:tc>
                  <a:txBody>
                    <a:bodyPr/>
                    <a:lstStyle/>
                    <a:p>
                      <a:r>
                        <a:rPr lang="en-US" altLang="zh-CN" sz="1400" dirty="0">
                          <a:solidFill>
                            <a:schemeClr val="tx1"/>
                          </a:solidFill>
                        </a:rPr>
                        <a:t>10</a:t>
                      </a:r>
                      <a:endParaRPr lang="zh-CN" altLang="en-US" sz="1400" dirty="0">
                        <a:solidFill>
                          <a:schemeClr val="tx1"/>
                        </a:solidFill>
                      </a:endParaRPr>
                    </a:p>
                  </a:txBody>
                  <a:tcPr/>
                </a:tc>
                <a:tc>
                  <a:txBody>
                    <a:bodyPr/>
                    <a:lstStyle/>
                    <a:p>
                      <a:r>
                        <a:rPr lang="en-US" altLang="zh-CN" sz="1400" dirty="0">
                          <a:solidFill>
                            <a:schemeClr val="tx1"/>
                          </a:solidFill>
                        </a:rPr>
                        <a:t>Log</a:t>
                      </a:r>
                      <a:r>
                        <a:rPr lang="zh-CN" altLang="en-US" sz="1400" dirty="0">
                          <a:solidFill>
                            <a:schemeClr val="tx1"/>
                          </a:solidFill>
                        </a:rPr>
                        <a:t> </a:t>
                      </a:r>
                      <a:r>
                        <a:rPr lang="en-US" altLang="zh-CN" sz="1400" dirty="0">
                          <a:solidFill>
                            <a:schemeClr val="tx1"/>
                          </a:solidFill>
                        </a:rPr>
                        <a:t>11</a:t>
                      </a:r>
                      <a:r>
                        <a:rPr lang="zh-CN" altLang="en-US" sz="1400" dirty="0">
                          <a:solidFill>
                            <a:schemeClr val="tx1"/>
                          </a:solidFill>
                        </a:rPr>
                        <a:t> </a:t>
                      </a:r>
                      <a:r>
                        <a:rPr lang="en-US" altLang="zh-CN" sz="1400" dirty="0">
                          <a:solidFill>
                            <a:schemeClr val="tx1"/>
                          </a:solidFill>
                        </a:rPr>
                        <a:t>=</a:t>
                      </a:r>
                      <a:r>
                        <a:rPr lang="zh-CN" altLang="en-US" sz="1400" dirty="0">
                          <a:solidFill>
                            <a:schemeClr val="tx1"/>
                          </a:solidFill>
                        </a:rPr>
                        <a:t>  </a:t>
                      </a:r>
                      <a:r>
                        <a:rPr lang="en-US" altLang="zh-CN" sz="1400" dirty="0">
                          <a:solidFill>
                            <a:schemeClr val="tx1"/>
                          </a:solidFill>
                        </a:rPr>
                        <a:t>1.041</a:t>
                      </a:r>
                      <a:endParaRPr lang="zh-CN" altLang="en-US" sz="1400" dirty="0">
                        <a:solidFill>
                          <a:schemeClr val="tx1"/>
                        </a:solidFill>
                      </a:endParaRPr>
                    </a:p>
                  </a:txBody>
                  <a:tcPr/>
                </a:tc>
                <a:tc>
                  <a:txBody>
                    <a:bodyPr/>
                    <a:lstStyle/>
                    <a:p>
                      <a:r>
                        <a:rPr lang="en-US" altLang="zh-CN" sz="1400" dirty="0">
                          <a:solidFill>
                            <a:schemeClr val="tx1"/>
                          </a:solidFill>
                        </a:rPr>
                        <a:t>10/11</a:t>
                      </a:r>
                      <a:r>
                        <a:rPr lang="zh-CN" altLang="en-US" sz="1400" dirty="0">
                          <a:solidFill>
                            <a:schemeClr val="tx1"/>
                          </a:solidFill>
                        </a:rPr>
                        <a:t> </a:t>
                      </a:r>
                      <a:r>
                        <a:rPr lang="en-US" altLang="zh-CN" sz="1400" dirty="0">
                          <a:solidFill>
                            <a:schemeClr val="tx1"/>
                          </a:solidFill>
                        </a:rPr>
                        <a:t>=</a:t>
                      </a:r>
                      <a:r>
                        <a:rPr lang="zh-CN" altLang="en-US" sz="1400" dirty="0">
                          <a:solidFill>
                            <a:schemeClr val="tx1"/>
                          </a:solidFill>
                        </a:rPr>
                        <a:t> </a:t>
                      </a:r>
                      <a:r>
                        <a:rPr lang="en-US" altLang="zh-CN" sz="1400" dirty="0">
                          <a:solidFill>
                            <a:schemeClr val="tx1"/>
                          </a:solidFill>
                        </a:rPr>
                        <a:t>0.90909</a:t>
                      </a:r>
                      <a:endParaRPr lang="zh-CN" altLang="en-US" sz="1400" dirty="0">
                        <a:solidFill>
                          <a:schemeClr val="tx1"/>
                        </a:solidFill>
                      </a:endParaRPr>
                    </a:p>
                  </a:txBody>
                  <a:tcPr/>
                </a:tc>
                <a:extLst>
                  <a:ext uri="{0D108BD9-81ED-4DB2-BD59-A6C34878D82A}">
                    <a16:rowId xmlns:a16="http://schemas.microsoft.com/office/drawing/2014/main" val="510651669"/>
                  </a:ext>
                </a:extLst>
              </a:tr>
              <a:tr h="290564">
                <a:tc>
                  <a:txBody>
                    <a:bodyPr/>
                    <a:lstStyle/>
                    <a:p>
                      <a:r>
                        <a:rPr lang="en-US" altLang="zh-CN" sz="1400" dirty="0"/>
                        <a:t>20</a:t>
                      </a:r>
                      <a:endParaRPr lang="zh-CN" altLang="en-US" sz="1400" dirty="0"/>
                    </a:p>
                  </a:txBody>
                  <a:tcPr/>
                </a:tc>
                <a:tc>
                  <a:txBody>
                    <a:bodyPr/>
                    <a:lstStyle/>
                    <a:p>
                      <a:r>
                        <a:rPr lang="en-US" altLang="zh-CN" sz="1400" dirty="0"/>
                        <a:t>Log</a:t>
                      </a:r>
                      <a:r>
                        <a:rPr lang="zh-CN" altLang="en-US" sz="1400" dirty="0"/>
                        <a:t> </a:t>
                      </a:r>
                      <a:r>
                        <a:rPr lang="en-US" altLang="zh-CN" sz="1400" dirty="0"/>
                        <a:t>21</a:t>
                      </a:r>
                      <a:r>
                        <a:rPr lang="zh-CN" altLang="en-US" sz="1400" dirty="0"/>
                        <a:t> </a:t>
                      </a:r>
                      <a:r>
                        <a:rPr lang="en-US" altLang="zh-CN" sz="1400" dirty="0"/>
                        <a:t>=</a:t>
                      </a:r>
                      <a:r>
                        <a:rPr lang="zh-CN" altLang="en-US" sz="1400" dirty="0"/>
                        <a:t>  </a:t>
                      </a:r>
                      <a:r>
                        <a:rPr lang="en-US" altLang="zh-CN" sz="1400" dirty="0"/>
                        <a:t>1.322</a:t>
                      </a:r>
                      <a:endParaRPr lang="zh-CN" altLang="en-US" sz="1400" dirty="0"/>
                    </a:p>
                  </a:txBody>
                  <a:tcPr/>
                </a:tc>
                <a:tc>
                  <a:txBody>
                    <a:bodyPr/>
                    <a:lstStyle/>
                    <a:p>
                      <a:r>
                        <a:rPr lang="en-US" altLang="zh-CN" sz="1400" dirty="0"/>
                        <a:t>20/21</a:t>
                      </a:r>
                      <a:r>
                        <a:rPr lang="zh-CN" altLang="en-US" sz="1400" dirty="0"/>
                        <a:t> </a:t>
                      </a:r>
                      <a:r>
                        <a:rPr lang="en-US" altLang="zh-CN" sz="1400" dirty="0"/>
                        <a:t>=</a:t>
                      </a:r>
                      <a:r>
                        <a:rPr lang="zh-CN" altLang="en-US" sz="1400" dirty="0"/>
                        <a:t> </a:t>
                      </a:r>
                      <a:r>
                        <a:rPr lang="en-US" altLang="zh-CN" sz="1400" dirty="0"/>
                        <a:t>0.9523</a:t>
                      </a:r>
                      <a:endParaRPr lang="zh-CN" altLang="en-US" sz="1400" dirty="0"/>
                    </a:p>
                  </a:txBody>
                  <a:tcPr/>
                </a:tc>
                <a:extLst>
                  <a:ext uri="{0D108BD9-81ED-4DB2-BD59-A6C34878D82A}">
                    <a16:rowId xmlns:a16="http://schemas.microsoft.com/office/drawing/2014/main" val="2365338677"/>
                  </a:ext>
                </a:extLst>
              </a:tr>
              <a:tr h="290564">
                <a:tc>
                  <a:txBody>
                    <a:bodyPr/>
                    <a:lstStyle/>
                    <a:p>
                      <a:r>
                        <a:rPr lang="en-US" altLang="zh-CN" sz="1400" dirty="0"/>
                        <a:t>50</a:t>
                      </a:r>
                      <a:endParaRPr lang="zh-CN" altLang="en-US" sz="1400" dirty="0"/>
                    </a:p>
                  </a:txBody>
                  <a:tcPr/>
                </a:tc>
                <a:tc>
                  <a:txBody>
                    <a:bodyPr/>
                    <a:lstStyle/>
                    <a:p>
                      <a:r>
                        <a:rPr lang="en-US" altLang="zh-CN" sz="1400" dirty="0"/>
                        <a:t>Log</a:t>
                      </a:r>
                      <a:r>
                        <a:rPr lang="zh-CN" altLang="en-US" sz="1400" dirty="0"/>
                        <a:t> </a:t>
                      </a:r>
                      <a:r>
                        <a:rPr lang="en-US" altLang="zh-CN" sz="1400" dirty="0"/>
                        <a:t>51</a:t>
                      </a:r>
                      <a:r>
                        <a:rPr lang="zh-CN" altLang="en-US" sz="1400" dirty="0"/>
                        <a:t> </a:t>
                      </a:r>
                      <a:r>
                        <a:rPr lang="en-US" altLang="zh-CN" sz="1400" dirty="0"/>
                        <a:t>=</a:t>
                      </a:r>
                      <a:r>
                        <a:rPr lang="zh-CN" altLang="en-US" sz="1400" dirty="0"/>
                        <a:t> </a:t>
                      </a:r>
                      <a:r>
                        <a:rPr lang="en-US" altLang="zh-CN" sz="1400" dirty="0"/>
                        <a:t>1.707</a:t>
                      </a:r>
                      <a:endParaRPr lang="zh-CN" altLang="en-US" sz="1400" dirty="0"/>
                    </a:p>
                  </a:txBody>
                  <a:tcPr/>
                </a:tc>
                <a:tc>
                  <a:txBody>
                    <a:bodyPr/>
                    <a:lstStyle/>
                    <a:p>
                      <a:r>
                        <a:rPr lang="en-US" altLang="zh-CN" sz="1400" dirty="0"/>
                        <a:t>50/51</a:t>
                      </a:r>
                      <a:r>
                        <a:rPr lang="zh-CN" altLang="en-US" sz="1400" dirty="0"/>
                        <a:t> </a:t>
                      </a:r>
                      <a:r>
                        <a:rPr lang="en-US" altLang="zh-CN" sz="1400" dirty="0"/>
                        <a:t>=</a:t>
                      </a:r>
                      <a:r>
                        <a:rPr lang="zh-CN" altLang="en-US" sz="1400" dirty="0"/>
                        <a:t> </a:t>
                      </a:r>
                      <a:r>
                        <a:rPr lang="en-US" altLang="zh-CN" sz="1400" dirty="0"/>
                        <a:t>0.9803</a:t>
                      </a:r>
                      <a:endParaRPr lang="zh-CN" altLang="en-US" sz="1400" dirty="0"/>
                    </a:p>
                  </a:txBody>
                  <a:tcPr/>
                </a:tc>
                <a:extLst>
                  <a:ext uri="{0D108BD9-81ED-4DB2-BD59-A6C34878D82A}">
                    <a16:rowId xmlns:a16="http://schemas.microsoft.com/office/drawing/2014/main" val="3537679904"/>
                  </a:ext>
                </a:extLst>
              </a:tr>
              <a:tr h="285943">
                <a:tc>
                  <a:txBody>
                    <a:bodyPr/>
                    <a:lstStyle/>
                    <a:p>
                      <a:r>
                        <a:rPr lang="en-US" altLang="zh-CN" sz="1400" dirty="0"/>
                        <a:t>100</a:t>
                      </a:r>
                      <a:endParaRPr lang="zh-CN" altLang="en-US" sz="1400" dirty="0"/>
                    </a:p>
                  </a:txBody>
                  <a:tcPr/>
                </a:tc>
                <a:tc>
                  <a:txBody>
                    <a:bodyPr/>
                    <a:lstStyle/>
                    <a:p>
                      <a:r>
                        <a:rPr lang="en-US" altLang="zh-CN" sz="1400" dirty="0"/>
                        <a:t>Log</a:t>
                      </a:r>
                      <a:r>
                        <a:rPr lang="zh-CN" altLang="en-US" sz="1400" dirty="0"/>
                        <a:t> </a:t>
                      </a:r>
                      <a:r>
                        <a:rPr lang="en-US" altLang="zh-CN" sz="1400" dirty="0"/>
                        <a:t>101</a:t>
                      </a:r>
                      <a:r>
                        <a:rPr lang="zh-CN" altLang="en-US" sz="1400" dirty="0"/>
                        <a:t> </a:t>
                      </a:r>
                      <a:r>
                        <a:rPr lang="en-US" altLang="zh-CN" sz="1400" dirty="0"/>
                        <a:t>=</a:t>
                      </a:r>
                      <a:r>
                        <a:rPr lang="zh-CN" altLang="en-US" sz="1400" dirty="0"/>
                        <a:t> </a:t>
                      </a:r>
                      <a:r>
                        <a:rPr lang="en-US" altLang="zh-CN" sz="1400" dirty="0"/>
                        <a:t>2.001</a:t>
                      </a:r>
                      <a:endParaRPr lang="zh-CN" altLang="en-US" sz="1400" dirty="0"/>
                    </a:p>
                  </a:txBody>
                  <a:tcPr/>
                </a:tc>
                <a:tc>
                  <a:txBody>
                    <a:bodyPr/>
                    <a:lstStyle/>
                    <a:p>
                      <a:r>
                        <a:rPr lang="en-US" altLang="zh-CN" sz="1400" dirty="0"/>
                        <a:t>100/101</a:t>
                      </a:r>
                      <a:r>
                        <a:rPr lang="zh-CN" altLang="en-US" sz="1400" dirty="0"/>
                        <a:t> </a:t>
                      </a:r>
                      <a:r>
                        <a:rPr lang="en-US" altLang="zh-CN" sz="1400" dirty="0"/>
                        <a:t>=</a:t>
                      </a:r>
                      <a:r>
                        <a:rPr lang="zh-CN" altLang="en-US" sz="1400" dirty="0"/>
                        <a:t> </a:t>
                      </a:r>
                      <a:r>
                        <a:rPr lang="en-US" altLang="zh-CN" sz="1400" dirty="0"/>
                        <a:t>0.9909</a:t>
                      </a:r>
                      <a:endParaRPr lang="zh-CN" altLang="en-US" sz="1400" dirty="0"/>
                    </a:p>
                  </a:txBody>
                  <a:tcPr/>
                </a:tc>
                <a:extLst>
                  <a:ext uri="{0D108BD9-81ED-4DB2-BD59-A6C34878D82A}">
                    <a16:rowId xmlns:a16="http://schemas.microsoft.com/office/drawing/2014/main" val="2825548023"/>
                  </a:ext>
                </a:extLst>
              </a:tr>
            </a:tbl>
          </a:graphicData>
        </a:graphic>
      </p:graphicFrame>
      <p:sp>
        <p:nvSpPr>
          <p:cNvPr id="7" name="矩形: 圆角 4">
            <a:extLst>
              <a:ext uri="{FF2B5EF4-FFF2-40B4-BE49-F238E27FC236}">
                <a16:creationId xmlns:a16="http://schemas.microsoft.com/office/drawing/2014/main" id="{E428E358-40C5-42D0-AA45-5C053222B659}"/>
              </a:ext>
            </a:extLst>
          </p:cNvPr>
          <p:cNvSpPr/>
          <p:nvPr/>
        </p:nvSpPr>
        <p:spPr>
          <a:xfrm>
            <a:off x="2183331" y="2227646"/>
            <a:ext cx="2417545" cy="2828825"/>
          </a:xfrm>
          <a:prstGeom prst="round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 name="矩形: 圆角 4">
            <a:extLst>
              <a:ext uri="{FF2B5EF4-FFF2-40B4-BE49-F238E27FC236}">
                <a16:creationId xmlns:a16="http://schemas.microsoft.com/office/drawing/2014/main" id="{E428E358-40C5-42D0-AA45-5C053222B659}"/>
              </a:ext>
            </a:extLst>
          </p:cNvPr>
          <p:cNvSpPr/>
          <p:nvPr/>
        </p:nvSpPr>
        <p:spPr>
          <a:xfrm>
            <a:off x="4695525" y="2181526"/>
            <a:ext cx="2417545" cy="2828825"/>
          </a:xfrm>
          <a:prstGeom prst="round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对话气泡: 椭圆形 3">
            <a:extLst>
              <a:ext uri="{FF2B5EF4-FFF2-40B4-BE49-F238E27FC236}">
                <a16:creationId xmlns:a16="http://schemas.microsoft.com/office/drawing/2014/main" id="{38B2D0A7-A39F-46D3-9C7F-03F9AD4506EB}"/>
              </a:ext>
            </a:extLst>
          </p:cNvPr>
          <p:cNvSpPr/>
          <p:nvPr/>
        </p:nvSpPr>
        <p:spPr>
          <a:xfrm>
            <a:off x="6949098" y="2313271"/>
            <a:ext cx="2116067" cy="2332216"/>
          </a:xfrm>
          <a:prstGeom prst="wedgeEllipseCallout">
            <a:avLst>
              <a:gd name="adj1" fmla="val -66531"/>
              <a:gd name="adj2" fmla="val 15910"/>
            </a:avLst>
          </a:prstGeom>
          <a:solidFill>
            <a:schemeClr val="accent3">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ysClr val="windowText" lastClr="000000"/>
                </a:solidFill>
              </a:rPr>
              <a:t>（</a:t>
            </a:r>
            <a:r>
              <a:rPr lang="en-US" altLang="zh-CN" sz="1600" dirty="0">
                <a:solidFill>
                  <a:sysClr val="windowText" lastClr="000000"/>
                </a:solidFill>
              </a:rPr>
              <a:t>1</a:t>
            </a:r>
            <a:r>
              <a:rPr lang="zh-CN" altLang="en-US" sz="1600" dirty="0">
                <a:solidFill>
                  <a:sysClr val="windowText" lastClr="000000"/>
                </a:solidFill>
              </a:rPr>
              <a:t>）刚开始增加的同样的</a:t>
            </a:r>
            <a:r>
              <a:rPr lang="en-US" altLang="zh-CN" sz="1600" dirty="0">
                <a:solidFill>
                  <a:sysClr val="windowText" lastClr="000000"/>
                </a:solidFill>
              </a:rPr>
              <a:t>term</a:t>
            </a:r>
            <a:r>
              <a:rPr lang="zh-CN" altLang="en-US" sz="1600" dirty="0">
                <a:solidFill>
                  <a:sysClr val="windowText" lastClr="000000"/>
                </a:solidFill>
              </a:rPr>
              <a:t>，贡献增加大，（</a:t>
            </a:r>
            <a:r>
              <a:rPr lang="en-US" altLang="zh-CN" sz="1600" dirty="0">
                <a:solidFill>
                  <a:sysClr val="windowText" lastClr="000000"/>
                </a:solidFill>
              </a:rPr>
              <a:t>2</a:t>
            </a:r>
            <a:r>
              <a:rPr lang="zh-CN" altLang="en-US" sz="1600" dirty="0">
                <a:solidFill>
                  <a:sysClr val="windowText" lastClr="000000"/>
                </a:solidFill>
              </a:rPr>
              <a:t>）后续增加的同一个</a:t>
            </a:r>
            <a:r>
              <a:rPr lang="en-US" altLang="zh-CN" sz="1600" dirty="0">
                <a:solidFill>
                  <a:sysClr val="windowText" lastClr="000000"/>
                </a:solidFill>
              </a:rPr>
              <a:t>term</a:t>
            </a:r>
            <a:r>
              <a:rPr lang="zh-CN" altLang="en-US" sz="1600" dirty="0">
                <a:solidFill>
                  <a:sysClr val="windowText" lastClr="000000"/>
                </a:solidFill>
              </a:rPr>
              <a:t>，贡献增加小</a:t>
            </a:r>
          </a:p>
        </p:txBody>
      </p:sp>
    </p:spTree>
    <p:extLst>
      <p:ext uri="{BB962C8B-B14F-4D97-AF65-F5344CB8AC3E}">
        <p14:creationId xmlns:p14="http://schemas.microsoft.com/office/powerpoint/2010/main" val="3542692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BM25</a:t>
            </a:r>
            <a:r>
              <a:rPr kumimoji="1" lang="zh-CN" altLang="en-US" dirty="0"/>
              <a:t>的针对长查询的版本</a:t>
            </a:r>
            <a:endParaRPr kumimoji="1" lang="en-US" altLang="zh-CN" dirty="0"/>
          </a:p>
          <a:p>
            <a:r>
              <a:rPr kumimoji="1" lang="zh-CN" altLang="en-US" dirty="0"/>
              <a:t>对于长查询（一个单词可能在查询中出现多于一次）</a:t>
            </a:r>
          </a:p>
          <a:p>
            <a:endParaRPr kumimoji="1" lang="en-US" altLang="zh-CN" dirty="0"/>
          </a:p>
        </p:txBody>
      </p:sp>
      <p:pic>
        <p:nvPicPr>
          <p:cNvPr id="6" name="图片 5">
            <a:extLst>
              <a:ext uri="{FF2B5EF4-FFF2-40B4-BE49-F238E27FC236}">
                <a16:creationId xmlns:a16="http://schemas.microsoft.com/office/drawing/2014/main" id="{C407C455-F1FF-F14B-9CE4-E7C399DCB815}"/>
              </a:ext>
            </a:extLst>
          </p:cNvPr>
          <p:cNvPicPr>
            <a:picLocks noChangeAspect="1"/>
          </p:cNvPicPr>
          <p:nvPr/>
        </p:nvPicPr>
        <p:blipFill>
          <a:blip r:embed="rId2"/>
          <a:stretch>
            <a:fillRect/>
          </a:stretch>
        </p:blipFill>
        <p:spPr>
          <a:xfrm>
            <a:off x="115504" y="2212732"/>
            <a:ext cx="7648466" cy="1176687"/>
          </a:xfrm>
          <a:prstGeom prst="rect">
            <a:avLst/>
          </a:prstGeom>
        </p:spPr>
      </p:pic>
      <p:sp>
        <p:nvSpPr>
          <p:cNvPr id="7" name="文本框 6">
            <a:extLst>
              <a:ext uri="{FF2B5EF4-FFF2-40B4-BE49-F238E27FC236}">
                <a16:creationId xmlns:a16="http://schemas.microsoft.com/office/drawing/2014/main" id="{4EEDDE02-2CBE-B846-9047-5475D4319EB8}"/>
              </a:ext>
            </a:extLst>
          </p:cNvPr>
          <p:cNvSpPr txBox="1"/>
          <p:nvPr/>
        </p:nvSpPr>
        <p:spPr>
          <a:xfrm>
            <a:off x="6856396" y="1273640"/>
            <a:ext cx="2091891" cy="646331"/>
          </a:xfrm>
          <a:prstGeom prst="rect">
            <a:avLst/>
          </a:prstGeom>
          <a:noFill/>
        </p:spPr>
        <p:txBody>
          <a:bodyPr wrap="square" rtlCol="0">
            <a:spAutoFit/>
          </a:bodyPr>
          <a:lstStyle/>
          <a:p>
            <a:r>
              <a:rPr kumimoji="1" lang="en-US" altLang="zh-CN" dirty="0"/>
              <a:t>2.</a:t>
            </a:r>
            <a:r>
              <a:rPr kumimoji="1" lang="zh-CN" altLang="en-US" dirty="0"/>
              <a:t>查询词</a:t>
            </a:r>
            <a:r>
              <a:rPr kumimoji="1" lang="en-US" altLang="zh-CN" dirty="0"/>
              <a:t>t</a:t>
            </a:r>
            <a:r>
              <a:rPr kumimoji="1" lang="zh-CN" altLang="en-US" dirty="0"/>
              <a:t>在</a:t>
            </a:r>
            <a:r>
              <a:rPr kumimoji="1" lang="zh-CN" altLang="en-US" dirty="0">
                <a:solidFill>
                  <a:srgbClr val="C00000"/>
                </a:solidFill>
              </a:rPr>
              <a:t>查询</a:t>
            </a:r>
            <a:r>
              <a:rPr kumimoji="1" lang="zh-CN" altLang="en-US" dirty="0"/>
              <a:t>中出现的次数</a:t>
            </a:r>
            <a:r>
              <a:rPr kumimoji="1" lang="en-US" altLang="zh-CN" dirty="0" err="1"/>
              <a:t>tf</a:t>
            </a:r>
            <a:endParaRPr kumimoji="1" lang="zh-CN" altLang="en-US" dirty="0"/>
          </a:p>
        </p:txBody>
      </p:sp>
      <p:cxnSp>
        <p:nvCxnSpPr>
          <p:cNvPr id="8" name="直线箭头连接符 5">
            <a:extLst>
              <a:ext uri="{FF2B5EF4-FFF2-40B4-BE49-F238E27FC236}">
                <a16:creationId xmlns:a16="http://schemas.microsoft.com/office/drawing/2014/main" id="{AB7E05EE-C7D9-D449-BE65-374CA9941C0B}"/>
              </a:ext>
            </a:extLst>
          </p:cNvPr>
          <p:cNvCxnSpPr>
            <a:cxnSpLocks/>
            <a:stCxn id="7" idx="2"/>
          </p:cNvCxnSpPr>
          <p:nvPr/>
        </p:nvCxnSpPr>
        <p:spPr>
          <a:xfrm flipH="1">
            <a:off x="7520539" y="1919971"/>
            <a:ext cx="381803" cy="534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6">
            <a:extLst>
              <a:ext uri="{FF2B5EF4-FFF2-40B4-BE49-F238E27FC236}">
                <a16:creationId xmlns:a16="http://schemas.microsoft.com/office/drawing/2014/main" id="{E425ACF1-B87D-C14E-B415-7981AC7F919F}"/>
              </a:ext>
            </a:extLst>
          </p:cNvPr>
          <p:cNvCxnSpPr>
            <a:cxnSpLocks/>
            <a:stCxn id="7" idx="2"/>
          </p:cNvCxnSpPr>
          <p:nvPr/>
        </p:nvCxnSpPr>
        <p:spPr>
          <a:xfrm flipH="1">
            <a:off x="7584707" y="1919971"/>
            <a:ext cx="317635" cy="1079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66A2405-5230-A745-A5D9-5A53845ECDA8}"/>
              </a:ext>
            </a:extLst>
          </p:cNvPr>
          <p:cNvSpPr txBox="1"/>
          <p:nvPr/>
        </p:nvSpPr>
        <p:spPr>
          <a:xfrm>
            <a:off x="389359" y="3682180"/>
            <a:ext cx="3043651" cy="830997"/>
          </a:xfrm>
          <a:prstGeom prst="rect">
            <a:avLst/>
          </a:prstGeom>
          <a:noFill/>
        </p:spPr>
        <p:txBody>
          <a:bodyPr wrap="square" rtlCol="0">
            <a:spAutoFit/>
          </a:bodyPr>
          <a:lstStyle/>
          <a:p>
            <a:pPr algn="just"/>
            <a:r>
              <a:rPr kumimoji="1" lang="en-US" altLang="zh-CN" sz="1600" dirty="0"/>
              <a:t>1.</a:t>
            </a:r>
            <a:r>
              <a:rPr kumimoji="1" lang="zh-CN" altLang="en-US" sz="1600" dirty="0"/>
              <a:t>查询</a:t>
            </a:r>
            <a:r>
              <a:rPr kumimoji="1" lang="en-US" altLang="zh-CN" sz="1600" dirty="0"/>
              <a:t>-</a:t>
            </a:r>
            <a:r>
              <a:rPr kumimoji="1" lang="zh-CN" altLang="en-US" sz="1600" dirty="0"/>
              <a:t>文档总匹配分值为：每一个</a:t>
            </a:r>
            <a:r>
              <a:rPr kumimoji="1" lang="zh-CN" altLang="en-US" sz="1600" dirty="0">
                <a:solidFill>
                  <a:srgbClr val="C00000"/>
                </a:solidFill>
              </a:rPr>
              <a:t>不同的</a:t>
            </a:r>
            <a:r>
              <a:rPr kumimoji="1" lang="zh-CN" altLang="en-US" sz="1600" dirty="0"/>
              <a:t>查询词与文档匹配得分之和</a:t>
            </a:r>
          </a:p>
        </p:txBody>
      </p:sp>
      <p:cxnSp>
        <p:nvCxnSpPr>
          <p:cNvPr id="11" name="直线箭头连接符 12">
            <a:extLst>
              <a:ext uri="{FF2B5EF4-FFF2-40B4-BE49-F238E27FC236}">
                <a16:creationId xmlns:a16="http://schemas.microsoft.com/office/drawing/2014/main" id="{2338E8A8-A287-B647-AAFD-5C43E05B10BB}"/>
              </a:ext>
            </a:extLst>
          </p:cNvPr>
          <p:cNvCxnSpPr>
            <a:cxnSpLocks/>
            <a:stCxn id="10" idx="0"/>
          </p:cNvCxnSpPr>
          <p:nvPr/>
        </p:nvCxnSpPr>
        <p:spPr>
          <a:xfrm flipH="1" flipV="1">
            <a:off x="389363" y="3232730"/>
            <a:ext cx="1521822" cy="44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69ECE97-E54D-104A-81CC-252248244EFD}"/>
              </a:ext>
            </a:extLst>
          </p:cNvPr>
          <p:cNvSpPr txBox="1"/>
          <p:nvPr/>
        </p:nvSpPr>
        <p:spPr>
          <a:xfrm>
            <a:off x="4412227" y="3755073"/>
            <a:ext cx="4035546" cy="923330"/>
          </a:xfrm>
          <a:prstGeom prst="rect">
            <a:avLst/>
          </a:prstGeom>
          <a:solidFill>
            <a:schemeClr val="bg1">
              <a:lumMod val="95000"/>
            </a:schemeClr>
          </a:solidFill>
          <a:ln>
            <a:solidFill>
              <a:srgbClr val="C00000"/>
            </a:solidFill>
          </a:ln>
        </p:spPr>
        <p:txBody>
          <a:bodyPr wrap="square" rtlCol="0">
            <a:spAutoFit/>
          </a:bodyPr>
          <a:lstStyle/>
          <a:p>
            <a:r>
              <a:rPr kumimoji="1" lang="zh-CN" altLang="en-US" dirty="0"/>
              <a:t>经验取值：</a:t>
            </a:r>
            <a:endParaRPr kumimoji="1" lang="en-US" altLang="zh-CN" dirty="0"/>
          </a:p>
          <a:p>
            <a:pPr marL="285750" indent="-285750">
              <a:buFont typeface="Arial" panose="020B0604020202020204" pitchFamily="34" charset="0"/>
              <a:buChar char="•"/>
            </a:pPr>
            <a:r>
              <a:rPr kumimoji="1" lang="en-US" altLang="zh-CN" dirty="0"/>
              <a:t>K1</a:t>
            </a:r>
            <a:r>
              <a:rPr kumimoji="1" lang="zh-CN" altLang="en-US" dirty="0"/>
              <a:t>、</a:t>
            </a:r>
            <a:r>
              <a:rPr kumimoji="1" lang="en-US" altLang="zh-CN" dirty="0"/>
              <a:t>k3</a:t>
            </a:r>
            <a:r>
              <a:rPr kumimoji="1" lang="zh-CN" altLang="en-US" dirty="0"/>
              <a:t>的最佳取值在</a:t>
            </a:r>
            <a:r>
              <a:rPr kumimoji="1" lang="en-US" altLang="zh-CN" dirty="0"/>
              <a:t>1.2</a:t>
            </a:r>
            <a:r>
              <a:rPr kumimoji="1" lang="zh-CN" altLang="en-US" dirty="0"/>
              <a:t>到</a:t>
            </a:r>
            <a:r>
              <a:rPr kumimoji="1" lang="en-US" altLang="zh-CN" dirty="0"/>
              <a:t>2</a:t>
            </a:r>
            <a:r>
              <a:rPr kumimoji="1" lang="zh-CN" altLang="en-US" dirty="0"/>
              <a:t>之间</a:t>
            </a:r>
            <a:endParaRPr kumimoji="1" lang="en-US" altLang="zh-CN" dirty="0"/>
          </a:p>
          <a:p>
            <a:pPr marL="285750" indent="-285750">
              <a:buFont typeface="Arial" panose="020B0604020202020204" pitchFamily="34" charset="0"/>
              <a:buChar char="•"/>
            </a:pPr>
            <a:r>
              <a:rPr kumimoji="1" lang="en-US" altLang="zh-CN" dirty="0"/>
              <a:t>b=0.75</a:t>
            </a:r>
          </a:p>
        </p:txBody>
      </p:sp>
      <p:sp>
        <p:nvSpPr>
          <p:cNvPr id="4" name="矩形: 圆角 3">
            <a:extLst>
              <a:ext uri="{FF2B5EF4-FFF2-40B4-BE49-F238E27FC236}">
                <a16:creationId xmlns:a16="http://schemas.microsoft.com/office/drawing/2014/main" id="{742738C5-A3C1-463F-B69E-5AD894FD7A7F}"/>
              </a:ext>
            </a:extLst>
          </p:cNvPr>
          <p:cNvSpPr/>
          <p:nvPr/>
        </p:nvSpPr>
        <p:spPr>
          <a:xfrm>
            <a:off x="6145695" y="2130647"/>
            <a:ext cx="1959971" cy="134374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70A3682-D7E5-4B7F-8BA4-29281B3F116C}"/>
              </a:ext>
            </a:extLst>
          </p:cNvPr>
          <p:cNvSpPr/>
          <p:nvPr/>
        </p:nvSpPr>
        <p:spPr>
          <a:xfrm>
            <a:off x="8105666" y="2454442"/>
            <a:ext cx="973598" cy="461665"/>
          </a:xfrm>
          <a:prstGeom prst="rect">
            <a:avLst/>
          </a:prstGeom>
        </p:spPr>
        <p:txBody>
          <a:bodyPr wrap="square">
            <a:spAutoFit/>
          </a:bodyPr>
          <a:lstStyle/>
          <a:p>
            <a:pPr algn="just"/>
            <a:r>
              <a:rPr kumimoji="1" lang="zh-CN" altLang="en-US" sz="1200" dirty="0"/>
              <a:t>公式里多出来的部分</a:t>
            </a:r>
            <a:endParaRPr lang="zh-CN" altLang="en-US" sz="1200" dirty="0"/>
          </a:p>
        </p:txBody>
      </p:sp>
    </p:spTree>
    <p:extLst>
      <p:ext uri="{BB962C8B-B14F-4D97-AF65-F5344CB8AC3E}">
        <p14:creationId xmlns:p14="http://schemas.microsoft.com/office/powerpoint/2010/main" val="748720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sz="2000" dirty="0" smtClean="0"/>
              <a:t>pause</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838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其他关于排序的话题：排序学习</a:t>
            </a:r>
            <a:endParaRPr kumimoji="1" lang="en-US" altLang="zh-CN" dirty="0"/>
          </a:p>
        </p:txBody>
      </p:sp>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pic>
        <p:nvPicPr>
          <p:cNvPr id="6" name="Picture 2"/>
          <p:cNvPicPr>
            <a:picLocks noChangeAspect="1" noChangeArrowheads="1"/>
          </p:cNvPicPr>
          <p:nvPr/>
        </p:nvPicPr>
        <p:blipFill>
          <a:blip r:embed="rId2" cstate="print"/>
          <a:srcRect/>
          <a:stretch>
            <a:fillRect/>
          </a:stretch>
        </p:blipFill>
        <p:spPr bwMode="auto">
          <a:xfrm>
            <a:off x="1911721" y="1851559"/>
            <a:ext cx="1590925" cy="1106574"/>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2075566" y="3729327"/>
            <a:ext cx="1442225" cy="1085704"/>
          </a:xfrm>
          <a:prstGeom prst="rect">
            <a:avLst/>
          </a:prstGeom>
          <a:noFill/>
          <a:ln w="9525">
            <a:noFill/>
            <a:miter lim="800000"/>
            <a:headEnd/>
            <a:tailEnd/>
          </a:ln>
        </p:spPr>
      </p:pic>
      <p:sp>
        <p:nvSpPr>
          <p:cNvPr id="8" name="Rectangle 6"/>
          <p:cNvSpPr/>
          <p:nvPr/>
        </p:nvSpPr>
        <p:spPr>
          <a:xfrm>
            <a:off x="1402080" y="1602487"/>
            <a:ext cx="2297229" cy="1406398"/>
          </a:xfrm>
          <a:prstGeom prst="rect">
            <a:avLst/>
          </a:prstGeom>
          <a:noFill/>
          <a:ln>
            <a:solidFill>
              <a:srgbClr val="0070C0"/>
            </a:solidFill>
            <a:prstDash val="dash"/>
            <a:headEnd type="none"/>
            <a:tailEnd type="triangle"/>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solidFill>
                <a:srgbClr val="FF000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9" name="TextBox 7"/>
          <p:cNvSpPr txBox="1"/>
          <p:nvPr/>
        </p:nvSpPr>
        <p:spPr>
          <a:xfrm>
            <a:off x="2026020" y="1602486"/>
            <a:ext cx="607551" cy="300082"/>
          </a:xfrm>
          <a:prstGeom prst="rect">
            <a:avLst/>
          </a:prstGeom>
          <a:noFill/>
        </p:spPr>
        <p:txBody>
          <a:bodyPr wrap="square" rtlCol="0">
            <a:spAutoFit/>
          </a:bodyPr>
          <a:lstStyle/>
          <a:p>
            <a:r>
              <a:rPr lang="zh-CN" altLang="en-US" sz="1350"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查询</a:t>
            </a:r>
          </a:p>
        </p:txBody>
      </p:sp>
      <p:sp>
        <p:nvSpPr>
          <p:cNvPr id="10" name="TextBox 8"/>
          <p:cNvSpPr txBox="1"/>
          <p:nvPr/>
        </p:nvSpPr>
        <p:spPr>
          <a:xfrm rot="16200000">
            <a:off x="1452102" y="2100351"/>
            <a:ext cx="416118" cy="507831"/>
          </a:xfrm>
          <a:prstGeom prst="rect">
            <a:avLst/>
          </a:prstGeom>
          <a:noFill/>
        </p:spPr>
        <p:txBody>
          <a:bodyPr wrap="square" rtlCol="0">
            <a:spAutoFit/>
          </a:bodyPr>
          <a:lstStyle/>
          <a:p>
            <a:r>
              <a:rPr lang="zh-CN" altLang="en-US" sz="1350"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文档</a:t>
            </a:r>
          </a:p>
        </p:txBody>
      </p:sp>
      <p:sp>
        <p:nvSpPr>
          <p:cNvPr id="11" name="TextBox 9"/>
          <p:cNvSpPr txBox="1"/>
          <p:nvPr/>
        </p:nvSpPr>
        <p:spPr>
          <a:xfrm>
            <a:off x="2380566" y="3107916"/>
            <a:ext cx="1085850" cy="300082"/>
          </a:xfrm>
          <a:prstGeom prst="rect">
            <a:avLst/>
          </a:prstGeom>
          <a:noFill/>
        </p:spPr>
        <p:txBody>
          <a:bodyPr wrap="square" rtlCol="0">
            <a:spAutoFit/>
          </a:bodyPr>
          <a:lstStyle/>
          <a:p>
            <a:r>
              <a:rPr lang="zh-CN" altLang="en-US" sz="1350" b="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训练数据</a:t>
            </a:r>
          </a:p>
        </p:txBody>
      </p:sp>
      <p:sp>
        <p:nvSpPr>
          <p:cNvPr id="12" name="Rectangle 10"/>
          <p:cNvSpPr/>
          <p:nvPr/>
        </p:nvSpPr>
        <p:spPr>
          <a:xfrm>
            <a:off x="2018416" y="3702604"/>
            <a:ext cx="1543050" cy="1104382"/>
          </a:xfrm>
          <a:prstGeom prst="rect">
            <a:avLst/>
          </a:prstGeom>
          <a:noFill/>
          <a:ln>
            <a:solidFill>
              <a:srgbClr val="0070C0"/>
            </a:solidFill>
            <a:prstDash val="dash"/>
            <a:headEnd type="none"/>
            <a:tailEnd type="triangle"/>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solidFill>
                <a:srgbClr val="FF0000"/>
              </a:solidFill>
              <a:latin typeface="Times New Roman" panose="02020603050405020304" pitchFamily="18" charset="0"/>
              <a:ea typeface="kaiti" panose="02010609060101010101" pitchFamily="49" charset="-122"/>
              <a:cs typeface="Times New Roman" panose="02020603050405020304" pitchFamily="18" charset="0"/>
            </a:endParaRPr>
          </a:p>
        </p:txBody>
      </p:sp>
      <p:cxnSp>
        <p:nvCxnSpPr>
          <p:cNvPr id="13" name="Straight Arrow Connector 13"/>
          <p:cNvCxnSpPr>
            <a:cxnSpLocks/>
            <a:stCxn id="15" idx="2"/>
          </p:cNvCxnSpPr>
          <p:nvPr/>
        </p:nvCxnSpPr>
        <p:spPr>
          <a:xfrm flipH="1">
            <a:off x="2426073" y="1511269"/>
            <a:ext cx="834584" cy="66271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9"/>
          <p:cNvCxnSpPr>
            <a:cxnSpLocks/>
            <a:stCxn id="15" idx="2"/>
          </p:cNvCxnSpPr>
          <p:nvPr/>
        </p:nvCxnSpPr>
        <p:spPr>
          <a:xfrm flipH="1">
            <a:off x="3226171" y="1511269"/>
            <a:ext cx="34486" cy="60556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5" name="TextBox 22"/>
          <p:cNvSpPr txBox="1"/>
          <p:nvPr/>
        </p:nvSpPr>
        <p:spPr>
          <a:xfrm>
            <a:off x="2768970" y="1211187"/>
            <a:ext cx="983373" cy="300082"/>
          </a:xfrm>
          <a:prstGeom prst="rect">
            <a:avLst/>
          </a:prstGeom>
          <a:noFill/>
        </p:spPr>
        <p:txBody>
          <a:bodyPr wrap="square" rtlCol="0">
            <a:spAutoFit/>
          </a:bodyPr>
          <a:lstStyle/>
          <a:p>
            <a:r>
              <a:rPr lang="zh-CN" altLang="en-US" sz="1350"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人工标注</a:t>
            </a:r>
          </a:p>
        </p:txBody>
      </p:sp>
      <p:sp>
        <p:nvSpPr>
          <p:cNvPr id="16" name="Right Arrow 29"/>
          <p:cNvSpPr/>
          <p:nvPr/>
        </p:nvSpPr>
        <p:spPr>
          <a:xfrm>
            <a:off x="3746393" y="1581690"/>
            <a:ext cx="514350" cy="204921"/>
          </a:xfrm>
          <a:prstGeom prst="rightArrow">
            <a:avLst/>
          </a:prstGeom>
          <a:ln>
            <a:headEnd type="none"/>
            <a:tailEnd type="triangle"/>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solidFill>
                <a:srgbClr val="FF000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17" name="Rounded Rectangle 30"/>
          <p:cNvSpPr/>
          <p:nvPr/>
        </p:nvSpPr>
        <p:spPr>
          <a:xfrm>
            <a:off x="4302744" y="1527526"/>
            <a:ext cx="1738537" cy="409842"/>
          </a:xfrm>
          <a:prstGeom prst="roundRect">
            <a:avLst/>
          </a:prstGeom>
          <a:ln>
            <a:headEnd type="none"/>
            <a:tailEnd type="triangle"/>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排序学习算法</a:t>
            </a:r>
          </a:p>
        </p:txBody>
      </p:sp>
      <p:sp>
        <p:nvSpPr>
          <p:cNvPr id="18" name="Right Arrow 31"/>
          <p:cNvSpPr/>
          <p:nvPr/>
        </p:nvSpPr>
        <p:spPr>
          <a:xfrm rot="5400000">
            <a:off x="4563739" y="2233238"/>
            <a:ext cx="582261" cy="228600"/>
          </a:xfrm>
          <a:prstGeom prst="rightArrow">
            <a:avLst/>
          </a:prstGeom>
          <a:ln>
            <a:headEnd type="none"/>
            <a:tailEnd type="triangle"/>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solidFill>
                <a:srgbClr val="FF000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19" name="Can 32"/>
          <p:cNvSpPr/>
          <p:nvPr/>
        </p:nvSpPr>
        <p:spPr>
          <a:xfrm>
            <a:off x="4166467" y="2694728"/>
            <a:ext cx="1375694" cy="729986"/>
          </a:xfrm>
          <a:prstGeom prst="can">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500" b="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排序模型</a:t>
            </a:r>
            <a:r>
              <a:rPr lang="en-US" altLang="zh-CN" sz="1500" b="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
            </a:r>
            <a:br>
              <a:rPr lang="en-US" altLang="zh-CN" sz="1500" b="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br>
            <a:r>
              <a:rPr lang="en-US" altLang="zh-CN" sz="1500" i="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f </a:t>
            </a:r>
            <a:r>
              <a:rPr lang="en-US" altLang="zh-CN" sz="1500"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a:t>
            </a:r>
            <a:r>
              <a:rPr lang="en-US" altLang="zh-CN" sz="1500" i="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x</a:t>
            </a:r>
            <a:r>
              <a:rPr lang="en-US" altLang="zh-CN" sz="1500"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1500" i="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w</a:t>
            </a:r>
            <a:r>
              <a:rPr lang="en-US" altLang="zh-CN" sz="1500"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a:t>
            </a:r>
            <a:endParaRPr lang="zh-CN" altLang="en-US" sz="2100" dirty="0">
              <a:solidFill>
                <a:srgbClr val="0070C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20" name="TextBox 33"/>
          <p:cNvSpPr txBox="1"/>
          <p:nvPr/>
        </p:nvSpPr>
        <p:spPr>
          <a:xfrm>
            <a:off x="5140796" y="2095095"/>
            <a:ext cx="1183002" cy="507831"/>
          </a:xfrm>
          <a:prstGeom prst="rect">
            <a:avLst/>
          </a:prstGeom>
          <a:noFill/>
        </p:spPr>
        <p:txBody>
          <a:bodyPr wrap="square" rtlCol="0">
            <a:spAutoFit/>
          </a:bodyPr>
          <a:lstStyle/>
          <a:p>
            <a:pPr algn="ctr"/>
            <a:r>
              <a:rPr lang="zh-CN" altLang="en-US" sz="1350"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最小化</a:t>
            </a:r>
            <a:r>
              <a:rPr lang="en-US" altLang="zh-CN" sz="1350"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
            </a:r>
            <a:br>
              <a:rPr lang="en-US" altLang="zh-CN" sz="1350"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br>
            <a:r>
              <a:rPr lang="zh-CN" altLang="en-US" sz="1350"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风险函数</a:t>
            </a:r>
          </a:p>
        </p:txBody>
      </p:sp>
      <p:sp>
        <p:nvSpPr>
          <p:cNvPr id="21" name="Right Arrow 34"/>
          <p:cNvSpPr/>
          <p:nvPr/>
        </p:nvSpPr>
        <p:spPr>
          <a:xfrm>
            <a:off x="3569071" y="4421635"/>
            <a:ext cx="571500" cy="204921"/>
          </a:xfrm>
          <a:prstGeom prst="rightArrow">
            <a:avLst/>
          </a:prstGeom>
          <a:ln>
            <a:headEnd type="none"/>
            <a:tailEnd type="triangle"/>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solidFill>
                <a:srgbClr val="FF000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22" name="Rounded Rectangle 35"/>
          <p:cNvSpPr/>
          <p:nvPr/>
        </p:nvSpPr>
        <p:spPr>
          <a:xfrm>
            <a:off x="4140571" y="4233207"/>
            <a:ext cx="1371600" cy="573779"/>
          </a:xfrm>
          <a:prstGeom prst="roundRect">
            <a:avLst/>
          </a:prstGeom>
          <a:ln>
            <a:headEnd type="none"/>
            <a:tailEnd type="triangle"/>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100" b="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在线排序</a:t>
            </a:r>
          </a:p>
        </p:txBody>
      </p:sp>
      <p:sp>
        <p:nvSpPr>
          <p:cNvPr id="23" name="Right Arrow 36"/>
          <p:cNvSpPr/>
          <p:nvPr/>
        </p:nvSpPr>
        <p:spPr>
          <a:xfrm rot="5400000">
            <a:off x="4568618" y="3804271"/>
            <a:ext cx="500293" cy="228600"/>
          </a:xfrm>
          <a:prstGeom prst="rightArrow">
            <a:avLst/>
          </a:prstGeom>
          <a:ln>
            <a:headEnd type="none"/>
            <a:tailEnd type="triangle"/>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solidFill>
                <a:srgbClr val="FF000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24" name="Right Arrow 37"/>
          <p:cNvSpPr/>
          <p:nvPr/>
        </p:nvSpPr>
        <p:spPr>
          <a:xfrm>
            <a:off x="5602007" y="4381962"/>
            <a:ext cx="914400" cy="204921"/>
          </a:xfrm>
          <a:prstGeom prst="rightArrow">
            <a:avLst/>
          </a:prstGeom>
          <a:ln>
            <a:headEnd type="none"/>
            <a:tailEnd type="triangle"/>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solidFill>
                <a:srgbClr val="FF0000"/>
              </a:solidFill>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25" name="Picture 4"/>
          <p:cNvPicPr>
            <a:picLocks noChangeAspect="1" noChangeArrowheads="1"/>
          </p:cNvPicPr>
          <p:nvPr/>
        </p:nvPicPr>
        <p:blipFill>
          <a:blip r:embed="rId4" cstate="print"/>
          <a:srcRect/>
          <a:stretch>
            <a:fillRect/>
          </a:stretch>
        </p:blipFill>
        <p:spPr bwMode="auto">
          <a:xfrm>
            <a:off x="6761868" y="3882280"/>
            <a:ext cx="1476323" cy="924706"/>
          </a:xfrm>
          <a:prstGeom prst="rect">
            <a:avLst/>
          </a:prstGeom>
          <a:noFill/>
          <a:ln w="9525">
            <a:noFill/>
            <a:miter lim="800000"/>
            <a:headEnd/>
            <a:tailEnd/>
          </a:ln>
        </p:spPr>
      </p:pic>
      <p:cxnSp>
        <p:nvCxnSpPr>
          <p:cNvPr id="26" name="直接连接符 25">
            <a:extLst>
              <a:ext uri="{FF2B5EF4-FFF2-40B4-BE49-F238E27FC236}">
                <a16:creationId xmlns:a16="http://schemas.microsoft.com/office/drawing/2014/main" id="{A8FD026C-C01E-47F5-989D-2E902B92E5E0}"/>
              </a:ext>
            </a:extLst>
          </p:cNvPr>
          <p:cNvCxnSpPr/>
          <p:nvPr/>
        </p:nvCxnSpPr>
        <p:spPr>
          <a:xfrm>
            <a:off x="1649538" y="3581284"/>
            <a:ext cx="6109854" cy="0"/>
          </a:xfrm>
          <a:prstGeom prst="line">
            <a:avLst/>
          </a:prstGeom>
          <a:ln w="5715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7" name="TextBox 11"/>
          <p:cNvSpPr txBox="1"/>
          <p:nvPr/>
        </p:nvSpPr>
        <p:spPr>
          <a:xfrm>
            <a:off x="1045880" y="4018676"/>
            <a:ext cx="1143000" cy="300082"/>
          </a:xfrm>
          <a:prstGeom prst="rect">
            <a:avLst/>
          </a:prstGeom>
          <a:noFill/>
        </p:spPr>
        <p:txBody>
          <a:bodyPr wrap="square" rtlCol="0">
            <a:spAutoFit/>
          </a:bodyPr>
          <a:lstStyle/>
          <a:p>
            <a:r>
              <a:rPr lang="zh-CN" altLang="en-US" sz="1350" b="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在线数据</a:t>
            </a:r>
          </a:p>
        </p:txBody>
      </p:sp>
      <p:sp>
        <p:nvSpPr>
          <p:cNvPr id="28" name="TextBox 33">
            <a:extLst>
              <a:ext uri="{FF2B5EF4-FFF2-40B4-BE49-F238E27FC236}">
                <a16:creationId xmlns:a16="http://schemas.microsoft.com/office/drawing/2014/main" id="{7296238E-5489-45ED-A838-C37A3D74D614}"/>
              </a:ext>
            </a:extLst>
          </p:cNvPr>
          <p:cNvSpPr txBox="1"/>
          <p:nvPr/>
        </p:nvSpPr>
        <p:spPr>
          <a:xfrm>
            <a:off x="5793939" y="2805805"/>
            <a:ext cx="1375694" cy="300082"/>
          </a:xfrm>
          <a:prstGeom prst="rect">
            <a:avLst/>
          </a:prstGeom>
          <a:noFill/>
        </p:spPr>
        <p:txBody>
          <a:bodyPr wrap="square" rtlCol="0">
            <a:spAutoFit/>
          </a:bodyPr>
          <a:lstStyle/>
          <a:p>
            <a:pPr algn="ctr"/>
            <a:r>
              <a:rPr lang="en-US" altLang="zh-CN" sz="1350"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W</a:t>
            </a:r>
            <a:r>
              <a:rPr lang="zh-CN" altLang="en-US" sz="1350"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为模型参数</a:t>
            </a:r>
          </a:p>
        </p:txBody>
      </p:sp>
      <p:sp>
        <p:nvSpPr>
          <p:cNvPr id="4" name="矩形 3">
            <a:extLst>
              <a:ext uri="{FF2B5EF4-FFF2-40B4-BE49-F238E27FC236}">
                <a16:creationId xmlns:a16="http://schemas.microsoft.com/office/drawing/2014/main" id="{3A05396D-6881-4F8A-8073-788EC17A6AE6}"/>
              </a:ext>
            </a:extLst>
          </p:cNvPr>
          <p:cNvSpPr/>
          <p:nvPr/>
        </p:nvSpPr>
        <p:spPr>
          <a:xfrm>
            <a:off x="7169633" y="1796717"/>
            <a:ext cx="1631466" cy="646331"/>
          </a:xfrm>
          <a:prstGeom prst="rect">
            <a:avLst/>
          </a:prstGeom>
          <a:solidFill>
            <a:schemeClr val="accent3">
              <a:lumMod val="20000"/>
              <a:lumOff val="80000"/>
            </a:schemeClr>
          </a:solidFill>
          <a:ln>
            <a:solidFill>
              <a:srgbClr val="C00000"/>
            </a:solidFill>
          </a:ln>
        </p:spPr>
        <p:txBody>
          <a:bodyPr wrap="square">
            <a:spAutoFit/>
          </a:bodyPr>
          <a:lstStyle/>
          <a:p>
            <a:r>
              <a:rPr lang="zh-CN" altLang="en-US" dirty="0"/>
              <a:t>其内容丰富，在此不展开</a:t>
            </a:r>
          </a:p>
        </p:txBody>
      </p:sp>
    </p:spTree>
    <p:extLst>
      <p:ext uri="{BB962C8B-B14F-4D97-AF65-F5344CB8AC3E}">
        <p14:creationId xmlns:p14="http://schemas.microsoft.com/office/powerpoint/2010/main" val="1583060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排序学习已经广泛被业界采用</a:t>
            </a:r>
            <a:endParaRPr lang="en-US" altLang="zh-CN" dirty="0"/>
          </a:p>
          <a:p>
            <a:r>
              <a:rPr lang="zh-CN" altLang="en-US" dirty="0">
                <a:solidFill>
                  <a:srgbClr val="C00000"/>
                </a:solidFill>
                <a:latin typeface="Times New Roman" panose="02020603050405020304" pitchFamily="18" charset="0"/>
                <a:cs typeface="Times New Roman" panose="02020603050405020304" pitchFamily="18" charset="0"/>
              </a:rPr>
              <a:t>互联网搜索引擎</a:t>
            </a:r>
            <a:endParaRPr lang="en-US" altLang="zh-CN" dirty="0">
              <a:solidFill>
                <a:srgbClr val="C00000"/>
              </a:solidFill>
              <a:latin typeface="Times New Roman" panose="02020603050405020304" pitchFamily="18" charset="0"/>
              <a:cs typeface="Times New Roman" panose="02020603050405020304" pitchFamily="18" charset="0"/>
            </a:endParaRPr>
          </a:p>
          <a:p>
            <a:pPr lvl="1"/>
            <a:r>
              <a:rPr lang="en-US" altLang="zh-CN" dirty="0">
                <a:solidFill>
                  <a:srgbClr val="C00000"/>
                </a:solidFill>
                <a:latin typeface="Times New Roman" panose="02020603050405020304" pitchFamily="18" charset="0"/>
                <a:cs typeface="Times New Roman" panose="02020603050405020304" pitchFamily="18" charset="0"/>
              </a:rPr>
              <a:t>Bing</a:t>
            </a:r>
          </a:p>
          <a:p>
            <a:pPr lvl="1"/>
            <a:r>
              <a:rPr lang="en-US" altLang="zh-CN" dirty="0">
                <a:solidFill>
                  <a:srgbClr val="C00000"/>
                </a:solidFill>
                <a:latin typeface="Times New Roman" panose="02020603050405020304" pitchFamily="18" charset="0"/>
                <a:cs typeface="Times New Roman" panose="02020603050405020304" pitchFamily="18" charset="0"/>
              </a:rPr>
              <a:t>Yahoo</a:t>
            </a:r>
            <a:r>
              <a:rPr lang="en-US" altLang="zh-CN" i="1"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（已被收购）</a:t>
            </a:r>
            <a:endParaRPr lang="en-US" altLang="zh-CN" dirty="0">
              <a:latin typeface="Times New Roman" panose="02020603050405020304" pitchFamily="18" charset="0"/>
              <a:cs typeface="Times New Roman" panose="02020603050405020304" pitchFamily="18" charset="0"/>
            </a:endParaRPr>
          </a:p>
          <a:p>
            <a:pPr lvl="1"/>
            <a:r>
              <a:rPr lang="en-US" altLang="zh-CN" dirty="0">
                <a:solidFill>
                  <a:srgbClr val="C00000"/>
                </a:solidFill>
                <a:latin typeface="Times New Roman" panose="02020603050405020304" pitchFamily="18" charset="0"/>
                <a:cs typeface="Times New Roman" panose="02020603050405020304" pitchFamily="18" charset="0"/>
              </a:rPr>
              <a:t>Baidu</a:t>
            </a:r>
          </a:p>
          <a:p>
            <a:pPr lvl="1"/>
            <a:r>
              <a:rPr lang="en-US" altLang="zh-CN" dirty="0">
                <a:solidFill>
                  <a:srgbClr val="C00000"/>
                </a:solidFill>
                <a:latin typeface="Times New Roman" panose="02020603050405020304" pitchFamily="18" charset="0"/>
                <a:cs typeface="Times New Roman" panose="02020603050405020304" pitchFamily="18" charset="0"/>
              </a:rPr>
              <a:t>sogou.com</a:t>
            </a:r>
          </a:p>
          <a:p>
            <a:r>
              <a:rPr lang="zh-CN" altLang="en-US" dirty="0">
                <a:solidFill>
                  <a:srgbClr val="C00000"/>
                </a:solidFill>
                <a:latin typeface="Times New Roman" panose="02020603050405020304" pitchFamily="18" charset="0"/>
                <a:cs typeface="Times New Roman" panose="02020603050405020304" pitchFamily="18" charset="0"/>
              </a:rPr>
              <a:t>企业搜索引擎</a:t>
            </a:r>
            <a:endParaRPr lang="en-US" altLang="zh-CN" dirty="0">
              <a:solidFill>
                <a:srgbClr val="C00000"/>
              </a:solidFill>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Microsoft SharePoint Search</a:t>
            </a:r>
          </a:p>
          <a:p>
            <a:pPr lvl="1"/>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endParaRPr lang="en-US" altLang="zh-CN" dirty="0"/>
          </a:p>
          <a:p>
            <a:endParaRPr kumimoji="1" lang="en-US" altLang="zh-CN" dirty="0"/>
          </a:p>
        </p:txBody>
      </p:sp>
    </p:spTree>
    <p:extLst>
      <p:ext uri="{BB962C8B-B14F-4D97-AF65-F5344CB8AC3E}">
        <p14:creationId xmlns:p14="http://schemas.microsoft.com/office/powerpoint/2010/main" val="110099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搜索引擎十年大发展</a:t>
            </a:r>
            <a:endParaRPr kumimoji="1" lang="en-US" altLang="zh-CN" dirty="0"/>
          </a:p>
        </p:txBody>
      </p:sp>
      <p:grpSp>
        <p:nvGrpSpPr>
          <p:cNvPr id="6" name="组合 5">
            <a:extLst>
              <a:ext uri="{FF2B5EF4-FFF2-40B4-BE49-F238E27FC236}">
                <a16:creationId xmlns:a16="http://schemas.microsoft.com/office/drawing/2014/main" id="{D5C8B75D-2EC9-594B-B539-BCFA455ABD39}"/>
              </a:ext>
            </a:extLst>
          </p:cNvPr>
          <p:cNvGrpSpPr>
            <a:grpSpLocks/>
          </p:cNvGrpSpPr>
          <p:nvPr/>
        </p:nvGrpSpPr>
        <p:grpSpPr bwMode="auto">
          <a:xfrm>
            <a:off x="7070963" y="3549218"/>
            <a:ext cx="1466850" cy="1344064"/>
            <a:chOff x="6721138" y="5118861"/>
            <a:chExt cx="1955651" cy="1791043"/>
          </a:xfrm>
        </p:grpSpPr>
        <p:pic>
          <p:nvPicPr>
            <p:cNvPr id="7" name="Picture 30" descr="http://sl.utu123.com/UploadFile/image/21/20296.jpg">
              <a:extLst>
                <a:ext uri="{FF2B5EF4-FFF2-40B4-BE49-F238E27FC236}">
                  <a16:creationId xmlns:a16="http://schemas.microsoft.com/office/drawing/2014/main" id="{B7D022C0-582A-1046-B27A-4E1FD39D71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9502" y="5118861"/>
              <a:ext cx="1176914" cy="1020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6">
              <a:extLst>
                <a:ext uri="{FF2B5EF4-FFF2-40B4-BE49-F238E27FC236}">
                  <a16:creationId xmlns:a16="http://schemas.microsoft.com/office/drawing/2014/main" id="{5A68EC45-FFB7-2E4F-92BE-094BB3FB00C5}"/>
                </a:ext>
              </a:extLst>
            </p:cNvPr>
            <p:cNvSpPr>
              <a:spLocks noChangeArrowheads="1"/>
            </p:cNvSpPr>
            <p:nvPr/>
          </p:nvSpPr>
          <p:spPr bwMode="auto">
            <a:xfrm>
              <a:off x="6721138" y="6079390"/>
              <a:ext cx="1955651" cy="83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350" dirty="0"/>
                <a:t>(2000)</a:t>
              </a:r>
            </a:p>
            <a:p>
              <a:pPr algn="ctr">
                <a:spcBef>
                  <a:spcPct val="0"/>
                </a:spcBef>
                <a:buFontTx/>
                <a:buNone/>
              </a:pPr>
              <a:r>
                <a:rPr lang="zh-CN" altLang="en-US" sz="1050" dirty="0"/>
                <a:t>目前为止最成功的中文搜索引擎</a:t>
              </a:r>
              <a:endParaRPr lang="en-US" altLang="zh-CN" sz="1050" dirty="0"/>
            </a:p>
          </p:txBody>
        </p:sp>
      </p:grpSp>
      <p:sp>
        <p:nvSpPr>
          <p:cNvPr id="9" name="矩形 8">
            <a:extLst>
              <a:ext uri="{FF2B5EF4-FFF2-40B4-BE49-F238E27FC236}">
                <a16:creationId xmlns:a16="http://schemas.microsoft.com/office/drawing/2014/main" id="{C846B257-776F-7A49-8CC4-E5D431069F04}"/>
              </a:ext>
            </a:extLst>
          </p:cNvPr>
          <p:cNvSpPr>
            <a:spLocks noChangeArrowheads="1"/>
          </p:cNvSpPr>
          <p:nvPr/>
        </p:nvSpPr>
        <p:spPr bwMode="auto">
          <a:xfrm>
            <a:off x="717753" y="1125062"/>
            <a:ext cx="110728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350" dirty="0"/>
              <a:t>Archie FAQ</a:t>
            </a:r>
          </a:p>
          <a:p>
            <a:pPr algn="ctr">
              <a:spcBef>
                <a:spcPct val="0"/>
              </a:spcBef>
              <a:buFontTx/>
              <a:buNone/>
            </a:pPr>
            <a:r>
              <a:rPr lang="en-US" altLang="zh-CN" sz="1350" dirty="0"/>
              <a:t>(1990)</a:t>
            </a:r>
          </a:p>
          <a:p>
            <a:pPr algn="ctr">
              <a:spcBef>
                <a:spcPct val="0"/>
              </a:spcBef>
              <a:buFontTx/>
              <a:buNone/>
            </a:pPr>
            <a:r>
              <a:rPr lang="zh-CN" altLang="en-US" sz="1050" dirty="0">
                <a:cs typeface="Times New Roman" panose="02020603050405020304" pitchFamily="18" charset="0"/>
              </a:rPr>
              <a:t>精确</a:t>
            </a:r>
            <a:r>
              <a:rPr lang="en-US" altLang="zh-CN" sz="1050" dirty="0">
                <a:cs typeface="Times New Roman" panose="02020603050405020304" pitchFamily="18" charset="0"/>
              </a:rPr>
              <a:t>FTP</a:t>
            </a:r>
            <a:r>
              <a:rPr lang="zh-CN" altLang="en-US" sz="1050" dirty="0">
                <a:cs typeface="Times New Roman" panose="02020603050405020304" pitchFamily="18" charset="0"/>
              </a:rPr>
              <a:t>文件名搜索</a:t>
            </a:r>
          </a:p>
        </p:txBody>
      </p:sp>
      <p:grpSp>
        <p:nvGrpSpPr>
          <p:cNvPr id="10" name="组合 9">
            <a:extLst>
              <a:ext uri="{FF2B5EF4-FFF2-40B4-BE49-F238E27FC236}">
                <a16:creationId xmlns:a16="http://schemas.microsoft.com/office/drawing/2014/main" id="{DC796129-4FBC-5447-AB47-9C5C6125D3EA}"/>
              </a:ext>
            </a:extLst>
          </p:cNvPr>
          <p:cNvGrpSpPr>
            <a:grpSpLocks/>
          </p:cNvGrpSpPr>
          <p:nvPr/>
        </p:nvGrpSpPr>
        <p:grpSpPr bwMode="auto">
          <a:xfrm>
            <a:off x="1441345" y="1772112"/>
            <a:ext cx="1548878" cy="3041755"/>
            <a:chOff x="1028313" y="2742733"/>
            <a:chExt cx="2065371" cy="4056817"/>
          </a:xfrm>
        </p:grpSpPr>
        <p:sp>
          <p:nvSpPr>
            <p:cNvPr id="11" name="矩形 9">
              <a:extLst>
                <a:ext uri="{FF2B5EF4-FFF2-40B4-BE49-F238E27FC236}">
                  <a16:creationId xmlns:a16="http://schemas.microsoft.com/office/drawing/2014/main" id="{675F8684-C7A6-8A47-8D67-28691DBCD571}"/>
                </a:ext>
              </a:extLst>
            </p:cNvPr>
            <p:cNvSpPr>
              <a:spLocks noChangeArrowheads="1"/>
            </p:cNvSpPr>
            <p:nvPr/>
          </p:nvSpPr>
          <p:spPr bwMode="auto">
            <a:xfrm>
              <a:off x="1128377" y="2742733"/>
              <a:ext cx="1965307" cy="11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350" dirty="0"/>
                <a:t>World Wide Web Wanderer</a:t>
              </a:r>
              <a:endParaRPr lang="en-US" altLang="zh-CN" sz="1350" dirty="0"/>
            </a:p>
            <a:p>
              <a:pPr algn="ctr">
                <a:spcBef>
                  <a:spcPct val="0"/>
                </a:spcBef>
                <a:buFontTx/>
                <a:buNone/>
              </a:pPr>
              <a:r>
                <a:rPr lang="en-US" altLang="zh-CN" sz="1350" dirty="0"/>
                <a:t>(1993)</a:t>
              </a:r>
            </a:p>
            <a:p>
              <a:pPr algn="ctr">
                <a:spcBef>
                  <a:spcPct val="0"/>
                </a:spcBef>
                <a:buFontTx/>
                <a:buNone/>
              </a:pPr>
              <a:r>
                <a:rPr lang="zh-CN" altLang="en-US" sz="1050" dirty="0">
                  <a:cs typeface="Times New Roman" panose="02020603050405020304" pitchFamily="18" charset="0"/>
                </a:rPr>
                <a:t>第一个网络爬虫程序</a:t>
              </a:r>
            </a:p>
          </p:txBody>
        </p:sp>
        <p:pic>
          <p:nvPicPr>
            <p:cNvPr id="12" name="Picture 2" descr="https://fbcdn-profile-a.akamaihd.net/hprofile-ak-ash1/t1.0-1/p160x160/1237168_536377729751371_1757443778_a.jpg">
              <a:extLst>
                <a:ext uri="{FF2B5EF4-FFF2-40B4-BE49-F238E27FC236}">
                  <a16:creationId xmlns:a16="http://schemas.microsoft.com/office/drawing/2014/main" id="{7F586D60-750D-3444-81D7-E9332DF12B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4819" y="4051198"/>
              <a:ext cx="784196" cy="784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1">
              <a:extLst>
                <a:ext uri="{FF2B5EF4-FFF2-40B4-BE49-F238E27FC236}">
                  <a16:creationId xmlns:a16="http://schemas.microsoft.com/office/drawing/2014/main" id="{97254CA9-973C-F24F-AB8D-03F9C96FD645}"/>
                </a:ext>
              </a:extLst>
            </p:cNvPr>
            <p:cNvSpPr>
              <a:spLocks noChangeArrowheads="1"/>
            </p:cNvSpPr>
            <p:nvPr/>
          </p:nvSpPr>
          <p:spPr bwMode="auto">
            <a:xfrm>
              <a:off x="1028313" y="4768772"/>
              <a:ext cx="2041782" cy="61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350" dirty="0"/>
                <a:t>(1993)</a:t>
              </a:r>
            </a:p>
            <a:p>
              <a:pPr algn="ctr">
                <a:spcBef>
                  <a:spcPct val="0"/>
                </a:spcBef>
                <a:buFontTx/>
                <a:buNone/>
              </a:pPr>
              <a:r>
                <a:rPr lang="zh-CN" altLang="en-US" sz="1050" dirty="0">
                  <a:cs typeface="Times New Roman" panose="02020603050405020304" pitchFamily="18" charset="0"/>
                </a:rPr>
                <a:t>网站主动提交检索信息</a:t>
              </a:r>
            </a:p>
          </p:txBody>
        </p:sp>
        <p:pic>
          <p:nvPicPr>
            <p:cNvPr id="14" name="Picture 8" descr="http://www.thebestonline.com/wp-content/uploads/2011/10/excite.jpg">
              <a:extLst>
                <a:ext uri="{FF2B5EF4-FFF2-40B4-BE49-F238E27FC236}">
                  <a16:creationId xmlns:a16="http://schemas.microsoft.com/office/drawing/2014/main" id="{0B8A9E34-7DF9-CF4D-A274-FC231F4BD2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0583" y="5502958"/>
              <a:ext cx="777379" cy="51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3">
              <a:extLst>
                <a:ext uri="{FF2B5EF4-FFF2-40B4-BE49-F238E27FC236}">
                  <a16:creationId xmlns:a16="http://schemas.microsoft.com/office/drawing/2014/main" id="{9E74F47C-0749-244F-8970-E8F9C5FDDCC9}"/>
                </a:ext>
              </a:extLst>
            </p:cNvPr>
            <p:cNvSpPr>
              <a:spLocks noChangeArrowheads="1"/>
            </p:cNvSpPr>
            <p:nvPr/>
          </p:nvSpPr>
          <p:spPr bwMode="auto">
            <a:xfrm>
              <a:off x="1397428" y="5968318"/>
              <a:ext cx="1323568" cy="831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350" dirty="0"/>
                <a:t>(1993)</a:t>
              </a:r>
            </a:p>
            <a:p>
              <a:pPr algn="ctr">
                <a:spcBef>
                  <a:spcPct val="0"/>
                </a:spcBef>
                <a:buFontTx/>
                <a:buNone/>
              </a:pPr>
              <a:r>
                <a:rPr lang="zh-CN" altLang="en-US" sz="1050" dirty="0">
                  <a:cs typeface="Times New Roman" panose="02020603050405020304" pitchFamily="18" charset="0"/>
                </a:rPr>
                <a:t>分析字词关系</a:t>
              </a:r>
              <a:endParaRPr lang="en-US" altLang="zh-CN" sz="1050" dirty="0">
                <a:cs typeface="Times New Roman" panose="02020603050405020304" pitchFamily="18" charset="0"/>
              </a:endParaRPr>
            </a:p>
            <a:p>
              <a:pPr algn="ctr">
                <a:spcBef>
                  <a:spcPct val="0"/>
                </a:spcBef>
                <a:buFontTx/>
                <a:buNone/>
              </a:pPr>
              <a:r>
                <a:rPr lang="zh-CN" altLang="en-US" sz="1050" dirty="0">
                  <a:cs typeface="Times New Roman" panose="02020603050405020304" pitchFamily="18" charset="0"/>
                </a:rPr>
                <a:t>概念搜索</a:t>
              </a:r>
            </a:p>
          </p:txBody>
        </p:sp>
      </p:grpSp>
      <p:grpSp>
        <p:nvGrpSpPr>
          <p:cNvPr id="16" name="组合 15">
            <a:extLst>
              <a:ext uri="{FF2B5EF4-FFF2-40B4-BE49-F238E27FC236}">
                <a16:creationId xmlns:a16="http://schemas.microsoft.com/office/drawing/2014/main" id="{376ED112-02E6-EC4B-A9AC-95456EEDAA59}"/>
              </a:ext>
            </a:extLst>
          </p:cNvPr>
          <p:cNvGrpSpPr>
            <a:grpSpLocks/>
          </p:cNvGrpSpPr>
          <p:nvPr/>
        </p:nvGrpSpPr>
        <p:grpSpPr bwMode="auto">
          <a:xfrm>
            <a:off x="3007687" y="803722"/>
            <a:ext cx="1228725" cy="3983113"/>
            <a:chOff x="2646284" y="1245236"/>
            <a:chExt cx="1637684" cy="5310901"/>
          </a:xfrm>
        </p:grpSpPr>
        <p:pic>
          <p:nvPicPr>
            <p:cNvPr id="17" name="图片 15">
              <a:extLst>
                <a:ext uri="{FF2B5EF4-FFF2-40B4-BE49-F238E27FC236}">
                  <a16:creationId xmlns:a16="http://schemas.microsoft.com/office/drawing/2014/main" id="{BC2A2C4C-DEAA-C44F-BABB-1A973C907E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9775" y="1245236"/>
              <a:ext cx="794072" cy="678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6">
              <a:extLst>
                <a:ext uri="{FF2B5EF4-FFF2-40B4-BE49-F238E27FC236}">
                  <a16:creationId xmlns:a16="http://schemas.microsoft.com/office/drawing/2014/main" id="{F1FDA67A-AE69-E145-AA28-47B10BF18BFD}"/>
                </a:ext>
              </a:extLst>
            </p:cNvPr>
            <p:cNvSpPr>
              <a:spLocks noChangeArrowheads="1"/>
            </p:cNvSpPr>
            <p:nvPr/>
          </p:nvSpPr>
          <p:spPr bwMode="auto">
            <a:xfrm>
              <a:off x="2646284" y="1844824"/>
              <a:ext cx="1637684" cy="83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350" dirty="0"/>
                <a:t>(1994)</a:t>
              </a:r>
            </a:p>
            <a:p>
              <a:pPr algn="ctr">
                <a:spcBef>
                  <a:spcPct val="0"/>
                </a:spcBef>
                <a:buFontTx/>
                <a:buNone/>
              </a:pPr>
              <a:r>
                <a:rPr lang="zh-CN" altLang="en-US" sz="1050" dirty="0">
                  <a:cs typeface="Times New Roman" panose="02020603050405020304" pitchFamily="18" charset="0"/>
                </a:rPr>
                <a:t>提供简单目录搜索</a:t>
              </a:r>
              <a:endParaRPr lang="en-US" altLang="zh-CN" sz="1050" dirty="0">
                <a:cs typeface="Times New Roman" panose="02020603050405020304" pitchFamily="18" charset="0"/>
              </a:endParaRPr>
            </a:p>
          </p:txBody>
        </p:sp>
        <p:pic>
          <p:nvPicPr>
            <p:cNvPr id="19" name="Picture 10" descr="http://www.nih.gov/catalyst/back/95.09/webcrawler.gif">
              <a:extLst>
                <a:ext uri="{FF2B5EF4-FFF2-40B4-BE49-F238E27FC236}">
                  <a16:creationId xmlns:a16="http://schemas.microsoft.com/office/drawing/2014/main" id="{637014B7-F6E8-F945-86EF-6265E2E6E7E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97558" y="2646793"/>
              <a:ext cx="1361322" cy="29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8">
              <a:extLst>
                <a:ext uri="{FF2B5EF4-FFF2-40B4-BE49-F238E27FC236}">
                  <a16:creationId xmlns:a16="http://schemas.microsoft.com/office/drawing/2014/main" id="{CE53AF63-CF0F-C346-9548-0CD33989F01E}"/>
                </a:ext>
              </a:extLst>
            </p:cNvPr>
            <p:cNvSpPr>
              <a:spLocks noChangeArrowheads="1"/>
            </p:cNvSpPr>
            <p:nvPr/>
          </p:nvSpPr>
          <p:spPr bwMode="auto">
            <a:xfrm>
              <a:off x="2797558" y="2924944"/>
              <a:ext cx="1358858" cy="61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350" dirty="0"/>
                <a:t>(1994)</a:t>
              </a:r>
            </a:p>
            <a:p>
              <a:pPr algn="ctr">
                <a:spcBef>
                  <a:spcPct val="0"/>
                </a:spcBef>
                <a:buFontTx/>
                <a:buNone/>
              </a:pPr>
              <a:r>
                <a:rPr lang="zh-CN" altLang="en-US" sz="1050" dirty="0">
                  <a:cs typeface="Times New Roman" panose="02020603050405020304" pitchFamily="18" charset="0"/>
                </a:rPr>
                <a:t>全文搜索引擎</a:t>
              </a:r>
              <a:endParaRPr lang="en-US" altLang="zh-CN" sz="1050" dirty="0">
                <a:cs typeface="Times New Roman" panose="02020603050405020304" pitchFamily="18" charset="0"/>
              </a:endParaRPr>
            </a:p>
          </p:txBody>
        </p:sp>
        <p:pic>
          <p:nvPicPr>
            <p:cNvPr id="21" name="Picture 12" descr="http://ts3.mm.bing.net/th?id=HN.607993818280624219&amp;pid=1.7">
              <a:extLst>
                <a:ext uri="{FF2B5EF4-FFF2-40B4-BE49-F238E27FC236}">
                  <a16:creationId xmlns:a16="http://schemas.microsoft.com/office/drawing/2014/main" id="{5831D1CB-27FF-D643-A5CF-5EBA2CC0FD0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05670" y="3847580"/>
              <a:ext cx="922753" cy="612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0">
              <a:extLst>
                <a:ext uri="{FF2B5EF4-FFF2-40B4-BE49-F238E27FC236}">
                  <a16:creationId xmlns:a16="http://schemas.microsoft.com/office/drawing/2014/main" id="{E181BCDA-80E9-D14B-931D-8DB1876FF6F9}"/>
                </a:ext>
              </a:extLst>
            </p:cNvPr>
            <p:cNvSpPr>
              <a:spLocks noChangeArrowheads="1"/>
            </p:cNvSpPr>
            <p:nvPr/>
          </p:nvSpPr>
          <p:spPr bwMode="auto">
            <a:xfrm>
              <a:off x="2843808" y="4140949"/>
              <a:ext cx="1358858" cy="61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350" dirty="0"/>
                <a:t>(1994)</a:t>
              </a:r>
            </a:p>
            <a:p>
              <a:pPr algn="ctr">
                <a:spcBef>
                  <a:spcPct val="0"/>
                </a:spcBef>
                <a:buFontTx/>
                <a:buNone/>
              </a:pPr>
              <a:r>
                <a:rPr lang="zh-CN" altLang="en-US" sz="1050" dirty="0">
                  <a:cs typeface="Times New Roman" panose="02020603050405020304" pitchFamily="18" charset="0"/>
                </a:rPr>
                <a:t>网页自动摘要</a:t>
              </a:r>
              <a:endParaRPr lang="en-US" altLang="zh-CN" sz="1050" dirty="0">
                <a:cs typeface="Times New Roman" panose="02020603050405020304" pitchFamily="18" charset="0"/>
              </a:endParaRPr>
            </a:p>
          </p:txBody>
        </p:sp>
        <p:pic>
          <p:nvPicPr>
            <p:cNvPr id="23" name="Picture 14" descr="http://apcweb.com/images/ExternalCompanyLogos/Infoseek_Logo.gif">
              <a:extLst>
                <a:ext uri="{FF2B5EF4-FFF2-40B4-BE49-F238E27FC236}">
                  <a16:creationId xmlns:a16="http://schemas.microsoft.com/office/drawing/2014/main" id="{A43907CA-1D7D-2842-BB0F-99D469DB57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397" y="4971535"/>
              <a:ext cx="825450" cy="614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22">
              <a:extLst>
                <a:ext uri="{FF2B5EF4-FFF2-40B4-BE49-F238E27FC236}">
                  <a16:creationId xmlns:a16="http://schemas.microsoft.com/office/drawing/2014/main" id="{FB8F9B5F-E0D8-214D-875F-85F9C6121AB4}"/>
                </a:ext>
              </a:extLst>
            </p:cNvPr>
            <p:cNvSpPr>
              <a:spLocks noChangeArrowheads="1"/>
            </p:cNvSpPr>
            <p:nvPr/>
          </p:nvSpPr>
          <p:spPr bwMode="auto">
            <a:xfrm>
              <a:off x="2712671" y="5509681"/>
              <a:ext cx="1512169" cy="104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350" dirty="0"/>
                <a:t>(1994)</a:t>
              </a:r>
            </a:p>
            <a:p>
              <a:pPr algn="ctr">
                <a:spcBef>
                  <a:spcPct val="0"/>
                </a:spcBef>
                <a:buFontTx/>
                <a:buNone/>
              </a:pPr>
              <a:r>
                <a:rPr lang="zh-CN" altLang="en-US" sz="1050" dirty="0">
                  <a:cs typeface="Times New Roman" panose="02020603050405020304" pitchFamily="18" charset="0"/>
                </a:rPr>
                <a:t>网页自动摘要，同时提供网页目录等其他服务</a:t>
              </a:r>
              <a:endParaRPr lang="en-US" altLang="zh-CN" sz="1050" dirty="0">
                <a:cs typeface="Times New Roman" panose="02020603050405020304" pitchFamily="18" charset="0"/>
              </a:endParaRPr>
            </a:p>
          </p:txBody>
        </p:sp>
      </p:grpSp>
      <p:grpSp>
        <p:nvGrpSpPr>
          <p:cNvPr id="25" name="组合 24">
            <a:extLst>
              <a:ext uri="{FF2B5EF4-FFF2-40B4-BE49-F238E27FC236}">
                <a16:creationId xmlns:a16="http://schemas.microsoft.com/office/drawing/2014/main" id="{1A40892A-1201-014C-A5C6-C19C776AC8A7}"/>
              </a:ext>
            </a:extLst>
          </p:cNvPr>
          <p:cNvGrpSpPr>
            <a:grpSpLocks/>
          </p:cNvGrpSpPr>
          <p:nvPr/>
        </p:nvGrpSpPr>
        <p:grpSpPr bwMode="auto">
          <a:xfrm>
            <a:off x="5779361" y="803722"/>
            <a:ext cx="1411452" cy="1039734"/>
            <a:chOff x="5796136" y="1268760"/>
            <a:chExt cx="1882495" cy="1385245"/>
          </a:xfrm>
        </p:grpSpPr>
        <p:pic>
          <p:nvPicPr>
            <p:cNvPr id="26" name="Picture 4" descr="http://www.comitdevelopers.com/wp-content/uploads/2013/01/Google1998.png">
              <a:extLst>
                <a:ext uri="{FF2B5EF4-FFF2-40B4-BE49-F238E27FC236}">
                  <a16:creationId xmlns:a16="http://schemas.microsoft.com/office/drawing/2014/main" id="{D58F743D-1D9F-1F40-AC67-DCF1CC5EFD8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96136" y="1268760"/>
              <a:ext cx="1882495" cy="105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 26">
              <a:extLst>
                <a:ext uri="{FF2B5EF4-FFF2-40B4-BE49-F238E27FC236}">
                  <a16:creationId xmlns:a16="http://schemas.microsoft.com/office/drawing/2014/main" id="{ED8383E8-590B-F54C-9C49-889B4A78CC18}"/>
                </a:ext>
              </a:extLst>
            </p:cNvPr>
            <p:cNvSpPr/>
            <p:nvPr/>
          </p:nvSpPr>
          <p:spPr>
            <a:xfrm>
              <a:off x="5811849" y="2254203"/>
              <a:ext cx="1853164" cy="39980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algn="ctr">
                <a:defRPr/>
              </a:pPr>
              <a:r>
                <a:rPr lang="en-US" altLang="zh-CN" sz="1350" dirty="0">
                  <a:latin typeface="Microsoft YaHei" panose="020B0503020204020204" pitchFamily="34" charset="-122"/>
                  <a:ea typeface="Microsoft YaHei" panose="020B0503020204020204" pitchFamily="34" charset="-122"/>
                </a:rPr>
                <a:t>(1998)</a:t>
              </a:r>
            </a:p>
          </p:txBody>
        </p:sp>
      </p:grpSp>
      <p:grpSp>
        <p:nvGrpSpPr>
          <p:cNvPr id="28" name="组合 27">
            <a:extLst>
              <a:ext uri="{FF2B5EF4-FFF2-40B4-BE49-F238E27FC236}">
                <a16:creationId xmlns:a16="http://schemas.microsoft.com/office/drawing/2014/main" id="{CA6BC961-5F42-674F-8D73-70F7ED52E775}"/>
              </a:ext>
            </a:extLst>
          </p:cNvPr>
          <p:cNvGrpSpPr>
            <a:grpSpLocks/>
          </p:cNvGrpSpPr>
          <p:nvPr/>
        </p:nvGrpSpPr>
        <p:grpSpPr bwMode="auto">
          <a:xfrm>
            <a:off x="6289267" y="1784842"/>
            <a:ext cx="1466850" cy="1028410"/>
            <a:chOff x="6156176" y="2852936"/>
            <a:chExt cx="1955651" cy="1372216"/>
          </a:xfrm>
        </p:grpSpPr>
        <p:pic>
          <p:nvPicPr>
            <p:cNvPr id="29" name="Picture 22" descr="http://i496.photobucket.com/albums/rr329/sergeek/alltheweb.jpg">
              <a:extLst>
                <a:ext uri="{FF2B5EF4-FFF2-40B4-BE49-F238E27FC236}">
                  <a16:creationId xmlns:a16="http://schemas.microsoft.com/office/drawing/2014/main" id="{3E48F899-49E7-F645-A0A7-2582D507F61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25603" y="2852936"/>
              <a:ext cx="1229512" cy="741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矩形 28">
              <a:extLst>
                <a:ext uri="{FF2B5EF4-FFF2-40B4-BE49-F238E27FC236}">
                  <a16:creationId xmlns:a16="http://schemas.microsoft.com/office/drawing/2014/main" id="{2B2530CE-D0B5-434B-8714-7DC85271D4B8}"/>
                </a:ext>
              </a:extLst>
            </p:cNvPr>
            <p:cNvSpPr>
              <a:spLocks noChangeArrowheads="1"/>
            </p:cNvSpPr>
            <p:nvPr/>
          </p:nvSpPr>
          <p:spPr bwMode="auto">
            <a:xfrm>
              <a:off x="6156176" y="3393547"/>
              <a:ext cx="1955651" cy="831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350" dirty="0"/>
                <a:t>(1999)</a:t>
              </a:r>
            </a:p>
            <a:p>
              <a:pPr algn="ctr">
                <a:spcBef>
                  <a:spcPct val="0"/>
                </a:spcBef>
                <a:buFontTx/>
                <a:buNone/>
              </a:pPr>
              <a:r>
                <a:rPr lang="en-US" altLang="zh-CN" sz="1050" dirty="0">
                  <a:cs typeface="Times New Roman" panose="02020603050405020304" pitchFamily="18" charset="0"/>
                </a:rPr>
                <a:t>Fast</a:t>
              </a:r>
              <a:r>
                <a:rPr lang="zh-CN" altLang="en-US" sz="1050" dirty="0">
                  <a:cs typeface="Times New Roman" panose="02020603050405020304" pitchFamily="18" charset="0"/>
                </a:rPr>
                <a:t>公司</a:t>
              </a:r>
              <a:r>
                <a:rPr lang="en-US" altLang="zh-CN" sz="1050" dirty="0">
                  <a:cs typeface="Times New Roman" panose="02020603050405020304" pitchFamily="18" charset="0"/>
                </a:rPr>
                <a:t>,</a:t>
              </a:r>
              <a:r>
                <a:rPr lang="zh-CN" altLang="en-US" sz="1050" dirty="0">
                  <a:cs typeface="Times New Roman" panose="02020603050405020304" pitchFamily="18" charset="0"/>
                </a:rPr>
                <a:t>利用</a:t>
              </a:r>
              <a:r>
                <a:rPr lang="en-US" altLang="zh-CN" sz="1050" dirty="0">
                  <a:cs typeface="Times New Roman" panose="02020603050405020304" pitchFamily="18" charset="0"/>
                </a:rPr>
                <a:t>ODP</a:t>
              </a:r>
              <a:r>
                <a:rPr lang="zh-CN" altLang="en-US" sz="1050" dirty="0">
                  <a:cs typeface="Times New Roman" panose="02020603050405020304" pitchFamily="18" charset="0"/>
                </a:rPr>
                <a:t>自动分类改善搜索</a:t>
              </a:r>
              <a:endParaRPr lang="en-US" altLang="zh-CN" sz="1050" dirty="0">
                <a:cs typeface="Times New Roman" panose="02020603050405020304" pitchFamily="18" charset="0"/>
              </a:endParaRPr>
            </a:p>
          </p:txBody>
        </p:sp>
      </p:grpSp>
      <p:grpSp>
        <p:nvGrpSpPr>
          <p:cNvPr id="31" name="组合 30">
            <a:extLst>
              <a:ext uri="{FF2B5EF4-FFF2-40B4-BE49-F238E27FC236}">
                <a16:creationId xmlns:a16="http://schemas.microsoft.com/office/drawing/2014/main" id="{9930BBB7-D55D-9748-A847-6CC67FCBC129}"/>
              </a:ext>
            </a:extLst>
          </p:cNvPr>
          <p:cNvGrpSpPr>
            <a:grpSpLocks/>
          </p:cNvGrpSpPr>
          <p:nvPr/>
        </p:nvGrpSpPr>
        <p:grpSpPr bwMode="auto">
          <a:xfrm>
            <a:off x="4109840" y="623905"/>
            <a:ext cx="1741885" cy="2363456"/>
            <a:chOff x="3882944" y="1036325"/>
            <a:chExt cx="2322634" cy="3150989"/>
          </a:xfrm>
        </p:grpSpPr>
        <p:pic>
          <p:nvPicPr>
            <p:cNvPr id="32" name="Picture 16" descr="http://www.faact.org/wp-content/uploads/2012/02/altavista.png">
              <a:extLst>
                <a:ext uri="{FF2B5EF4-FFF2-40B4-BE49-F238E27FC236}">
                  <a16:creationId xmlns:a16="http://schemas.microsoft.com/office/drawing/2014/main" id="{BFA216BC-5D2D-8848-9ED1-E9DDCA2390A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455343" y="1036325"/>
              <a:ext cx="1052761" cy="78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 31">
              <a:extLst>
                <a:ext uri="{FF2B5EF4-FFF2-40B4-BE49-F238E27FC236}">
                  <a16:creationId xmlns:a16="http://schemas.microsoft.com/office/drawing/2014/main" id="{13C3ADBD-BE6A-E04D-A03C-47EDAEE7462B}"/>
                </a:ext>
              </a:extLst>
            </p:cNvPr>
            <p:cNvSpPr>
              <a:spLocks noChangeArrowheads="1"/>
            </p:cNvSpPr>
            <p:nvPr/>
          </p:nvSpPr>
          <p:spPr bwMode="auto">
            <a:xfrm>
              <a:off x="4224839" y="1691148"/>
              <a:ext cx="1637684" cy="104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350" dirty="0"/>
                <a:t>(1995)</a:t>
              </a:r>
            </a:p>
            <a:p>
              <a:pPr algn="ctr">
                <a:spcBef>
                  <a:spcPct val="0"/>
                </a:spcBef>
                <a:buFontTx/>
                <a:buNone/>
              </a:pPr>
              <a:r>
                <a:rPr lang="zh-CN" altLang="en-US" sz="1050" dirty="0">
                  <a:cs typeface="Times New Roman" panose="02020603050405020304" pitchFamily="18" charset="0"/>
                </a:rPr>
                <a:t>支持自然语言搜索和高级搜索语法</a:t>
              </a:r>
              <a:endParaRPr lang="en-US" altLang="zh-CN" sz="1050" dirty="0">
                <a:cs typeface="Times New Roman" panose="02020603050405020304" pitchFamily="18" charset="0"/>
              </a:endParaRPr>
            </a:p>
          </p:txBody>
        </p:sp>
        <p:sp>
          <p:nvSpPr>
            <p:cNvPr id="34" name="矩形 32">
              <a:extLst>
                <a:ext uri="{FF2B5EF4-FFF2-40B4-BE49-F238E27FC236}">
                  <a16:creationId xmlns:a16="http://schemas.microsoft.com/office/drawing/2014/main" id="{B2A64B25-7725-3A48-BC9A-BD7EC4F328E8}"/>
                </a:ext>
              </a:extLst>
            </p:cNvPr>
            <p:cNvSpPr>
              <a:spLocks noChangeArrowheads="1"/>
            </p:cNvSpPr>
            <p:nvPr/>
          </p:nvSpPr>
          <p:spPr bwMode="auto">
            <a:xfrm>
              <a:off x="3882944" y="3140969"/>
              <a:ext cx="2322634" cy="104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350" dirty="0"/>
                <a:t>(1995)</a:t>
              </a:r>
            </a:p>
            <a:p>
              <a:pPr algn="ctr">
                <a:spcBef>
                  <a:spcPct val="0"/>
                </a:spcBef>
                <a:buFontTx/>
                <a:buNone/>
              </a:pPr>
              <a:r>
                <a:rPr lang="en-US" altLang="zh-CN" sz="1050" dirty="0" err="1">
                  <a:cs typeface="Times New Roman" panose="02020603050405020304" pitchFamily="18" charset="0"/>
                </a:rPr>
                <a:t>Inktomi</a:t>
              </a:r>
              <a:r>
                <a:rPr lang="zh-CN" altLang="en-US" sz="1050" dirty="0">
                  <a:cs typeface="Times New Roman" panose="02020603050405020304" pitchFamily="18" charset="0"/>
                </a:rPr>
                <a:t>公司</a:t>
              </a:r>
              <a:r>
                <a:rPr lang="en-US" altLang="zh-CN" sz="1050" dirty="0">
                  <a:cs typeface="Times New Roman" panose="02020603050405020304" pitchFamily="18" charset="0"/>
                </a:rPr>
                <a:t>, </a:t>
              </a:r>
              <a:r>
                <a:rPr lang="zh-CN" altLang="en-US" sz="1050" dirty="0">
                  <a:cs typeface="Times New Roman" panose="02020603050405020304" pitchFamily="18" charset="0"/>
                </a:rPr>
                <a:t>抓取索引</a:t>
              </a:r>
              <a:r>
                <a:rPr lang="en-US" altLang="zh-CN" sz="1050" dirty="0">
                  <a:cs typeface="Times New Roman" panose="02020603050405020304" pitchFamily="18" charset="0"/>
                </a:rPr>
                <a:t>1</a:t>
              </a:r>
              <a:r>
                <a:rPr lang="zh-CN" altLang="en-US" sz="1050" dirty="0">
                  <a:cs typeface="Times New Roman" panose="02020603050405020304" pitchFamily="18" charset="0"/>
                </a:rPr>
                <a:t>千万页</a:t>
              </a:r>
              <a:r>
                <a:rPr lang="en-US" altLang="zh-CN" sz="1050" dirty="0">
                  <a:cs typeface="Times New Roman" panose="02020603050405020304" pitchFamily="18" charset="0"/>
                </a:rPr>
                <a:t>/</a:t>
              </a:r>
              <a:r>
                <a:rPr lang="zh-CN" altLang="en-US" sz="1050" dirty="0">
                  <a:cs typeface="Times New Roman" panose="02020603050405020304" pitchFamily="18" charset="0"/>
                </a:rPr>
                <a:t>天</a:t>
              </a:r>
              <a:r>
                <a:rPr lang="en-US" altLang="zh-CN" sz="1050" dirty="0">
                  <a:cs typeface="Times New Roman" panose="02020603050405020304" pitchFamily="18" charset="0"/>
                </a:rPr>
                <a:t>, </a:t>
              </a:r>
              <a:r>
                <a:rPr lang="zh-CN" altLang="en-US" sz="1050" dirty="0">
                  <a:cs typeface="Times New Roman" panose="02020603050405020304" pitchFamily="18" charset="0"/>
                </a:rPr>
                <a:t>储存用户搜索喜好</a:t>
              </a:r>
              <a:endParaRPr lang="en-US" altLang="zh-CN" sz="1050" dirty="0">
                <a:cs typeface="Times New Roman" panose="02020603050405020304" pitchFamily="18" charset="0"/>
              </a:endParaRPr>
            </a:p>
          </p:txBody>
        </p:sp>
        <p:pic>
          <p:nvPicPr>
            <p:cNvPr id="35" name="Picture 24" descr="http://tech.massivelinks.com/uploads/hotbot.jpg">
              <a:extLst>
                <a:ext uri="{FF2B5EF4-FFF2-40B4-BE49-F238E27FC236}">
                  <a16:creationId xmlns:a16="http://schemas.microsoft.com/office/drawing/2014/main" id="{78D0E83C-68EA-0249-A3A3-02E4775BB09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68855" y="2751421"/>
              <a:ext cx="1298488" cy="389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 name="组合 35">
            <a:extLst>
              <a:ext uri="{FF2B5EF4-FFF2-40B4-BE49-F238E27FC236}">
                <a16:creationId xmlns:a16="http://schemas.microsoft.com/office/drawing/2014/main" id="{6634DF47-4ABE-3949-8FE7-9C2B25151A72}"/>
              </a:ext>
            </a:extLst>
          </p:cNvPr>
          <p:cNvGrpSpPr>
            <a:grpSpLocks/>
          </p:cNvGrpSpPr>
          <p:nvPr/>
        </p:nvGrpSpPr>
        <p:grpSpPr bwMode="auto">
          <a:xfrm>
            <a:off x="4956196" y="2895630"/>
            <a:ext cx="1450181" cy="994978"/>
            <a:chOff x="4427984" y="4005064"/>
            <a:chExt cx="1932781" cy="1327399"/>
          </a:xfrm>
        </p:grpSpPr>
        <p:pic>
          <p:nvPicPr>
            <p:cNvPr id="37" name="Picture 26" descr="http://www.howsmyfeedback.org/wp-content/uploads/logos/ask-jeeves.jpg">
              <a:extLst>
                <a:ext uri="{FF2B5EF4-FFF2-40B4-BE49-F238E27FC236}">
                  <a16:creationId xmlns:a16="http://schemas.microsoft.com/office/drawing/2014/main" id="{6E770602-FC95-A847-9B12-B243FB60959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111064" y="4005064"/>
              <a:ext cx="757080" cy="51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矩形 36">
              <a:extLst>
                <a:ext uri="{FF2B5EF4-FFF2-40B4-BE49-F238E27FC236}">
                  <a16:creationId xmlns:a16="http://schemas.microsoft.com/office/drawing/2014/main" id="{16DFE0AC-E84E-5949-AA5A-62D7D9B04471}"/>
                </a:ext>
              </a:extLst>
            </p:cNvPr>
            <p:cNvSpPr>
              <a:spLocks noChangeArrowheads="1"/>
            </p:cNvSpPr>
            <p:nvPr/>
          </p:nvSpPr>
          <p:spPr bwMode="auto">
            <a:xfrm>
              <a:off x="4427984" y="4500989"/>
              <a:ext cx="1932781" cy="83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350" dirty="0"/>
                <a:t>(1996)</a:t>
              </a:r>
            </a:p>
            <a:p>
              <a:pPr algn="ctr">
                <a:spcBef>
                  <a:spcPct val="0"/>
                </a:spcBef>
                <a:buFontTx/>
                <a:buNone/>
              </a:pPr>
              <a:r>
                <a:rPr lang="zh-CN" altLang="en-US" sz="1050" dirty="0">
                  <a:cs typeface="Times New Roman" panose="02020603050405020304" pitchFamily="18" charset="0"/>
                </a:rPr>
                <a:t>自然语言提问，优先提供答案</a:t>
              </a:r>
              <a:endParaRPr lang="en-US" altLang="zh-CN" sz="1050" dirty="0">
                <a:cs typeface="Times New Roman" panose="02020603050405020304" pitchFamily="18" charset="0"/>
              </a:endParaRPr>
            </a:p>
          </p:txBody>
        </p:sp>
      </p:grpSp>
      <p:grpSp>
        <p:nvGrpSpPr>
          <p:cNvPr id="39" name="组合 38">
            <a:extLst>
              <a:ext uri="{FF2B5EF4-FFF2-40B4-BE49-F238E27FC236}">
                <a16:creationId xmlns:a16="http://schemas.microsoft.com/office/drawing/2014/main" id="{937A5BA4-4BD7-6A4B-AC83-513E8C78895C}"/>
              </a:ext>
            </a:extLst>
          </p:cNvPr>
          <p:cNvGrpSpPr>
            <a:grpSpLocks/>
          </p:cNvGrpSpPr>
          <p:nvPr/>
        </p:nvGrpSpPr>
        <p:grpSpPr bwMode="auto">
          <a:xfrm>
            <a:off x="7070963" y="2813252"/>
            <a:ext cx="1465660" cy="671016"/>
            <a:chOff x="6720805" y="4373853"/>
            <a:chExt cx="1955651" cy="895163"/>
          </a:xfrm>
        </p:grpSpPr>
        <p:pic>
          <p:nvPicPr>
            <p:cNvPr id="40" name="Picture 28" descr="http://www.realstorygroup.com/uploadedimages/Vendor_logo_image_1121914499.gif">
              <a:extLst>
                <a:ext uri="{FF2B5EF4-FFF2-40B4-BE49-F238E27FC236}">
                  <a16:creationId xmlns:a16="http://schemas.microsoft.com/office/drawing/2014/main" id="{D3D7EBC2-F570-D448-932D-F20E85F114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79853" y="4373853"/>
              <a:ext cx="1447126" cy="42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矩形 39">
              <a:extLst>
                <a:ext uri="{FF2B5EF4-FFF2-40B4-BE49-F238E27FC236}">
                  <a16:creationId xmlns:a16="http://schemas.microsoft.com/office/drawing/2014/main" id="{4A354CE9-4A45-194F-8EF0-7BFF57C0028F}"/>
                </a:ext>
              </a:extLst>
            </p:cNvPr>
            <p:cNvSpPr>
              <a:spLocks noChangeArrowheads="1"/>
            </p:cNvSpPr>
            <p:nvPr/>
          </p:nvSpPr>
          <p:spPr bwMode="auto">
            <a:xfrm>
              <a:off x="6720805" y="4653136"/>
              <a:ext cx="1955651" cy="61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350" dirty="0"/>
                <a:t>(2000)</a:t>
              </a:r>
            </a:p>
            <a:p>
              <a:pPr algn="ctr">
                <a:spcBef>
                  <a:spcPct val="0"/>
                </a:spcBef>
                <a:buFontTx/>
                <a:buNone/>
              </a:pPr>
              <a:r>
                <a:rPr lang="zh-CN" altLang="en-US" sz="1050" dirty="0">
                  <a:cs typeface="Times New Roman" panose="02020603050405020304" pitchFamily="18" charset="0"/>
                </a:rPr>
                <a:t>搜索结果自动聚类</a:t>
              </a:r>
              <a:endParaRPr lang="en-US" altLang="zh-CN" sz="1050" dirty="0">
                <a:cs typeface="Times New Roman" panose="02020603050405020304" pitchFamily="18" charset="0"/>
              </a:endParaRPr>
            </a:p>
          </p:txBody>
        </p:sp>
      </p:grpSp>
      <p:grpSp>
        <p:nvGrpSpPr>
          <p:cNvPr id="42" name="组合 41">
            <a:extLst>
              <a:ext uri="{FF2B5EF4-FFF2-40B4-BE49-F238E27FC236}">
                <a16:creationId xmlns:a16="http://schemas.microsoft.com/office/drawing/2014/main" id="{5E1C89A2-0A40-0047-A030-D57DBAD9D772}"/>
              </a:ext>
            </a:extLst>
          </p:cNvPr>
          <p:cNvGrpSpPr>
            <a:grpSpLocks/>
          </p:cNvGrpSpPr>
          <p:nvPr/>
        </p:nvGrpSpPr>
        <p:grpSpPr bwMode="auto">
          <a:xfrm>
            <a:off x="5493360" y="3877979"/>
            <a:ext cx="1448990" cy="1005011"/>
            <a:chOff x="4884346" y="5299073"/>
            <a:chExt cx="1932781" cy="1340632"/>
          </a:xfrm>
        </p:grpSpPr>
        <p:pic>
          <p:nvPicPr>
            <p:cNvPr id="43" name="Picture 32" descr="http://www.jswl.cn/course/czwyjx/16-cai/online/search/tianwang.jpg">
              <a:extLst>
                <a:ext uri="{FF2B5EF4-FFF2-40B4-BE49-F238E27FC236}">
                  <a16:creationId xmlns:a16="http://schemas.microsoft.com/office/drawing/2014/main" id="{779BB982-DA89-EE49-B138-457CCC74A8C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84346" y="5299073"/>
              <a:ext cx="1932781" cy="78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矩形 43">
              <a:extLst>
                <a:ext uri="{FF2B5EF4-FFF2-40B4-BE49-F238E27FC236}">
                  <a16:creationId xmlns:a16="http://schemas.microsoft.com/office/drawing/2014/main" id="{2EDD62E7-F02A-934F-8FB1-FC38FD987559}"/>
                </a:ext>
              </a:extLst>
            </p:cNvPr>
            <p:cNvSpPr/>
            <p:nvPr/>
          </p:nvSpPr>
          <p:spPr>
            <a:xfrm>
              <a:off x="4884346" y="6023869"/>
              <a:ext cx="1932781" cy="61583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spAutoFit/>
            </a:bodyPr>
            <a:lstStyle/>
            <a:p>
              <a:pPr algn="ctr">
                <a:defRPr/>
              </a:pPr>
              <a:r>
                <a:rPr lang="en-US" altLang="zh-CN" sz="1350" dirty="0">
                  <a:latin typeface="Microsoft YaHei" panose="020B0503020204020204" pitchFamily="34" charset="-122"/>
                  <a:ea typeface="Microsoft YaHei" panose="020B0503020204020204" pitchFamily="34" charset="-122"/>
                </a:rPr>
                <a:t>(1997)</a:t>
              </a:r>
            </a:p>
            <a:p>
              <a:pPr algn="ctr">
                <a:defRPr/>
              </a:pPr>
              <a:r>
                <a:rPr lang="zh-CN" altLang="en-US" sz="1050" dirty="0">
                  <a:latin typeface="Microsoft YaHei" panose="020B0503020204020204" pitchFamily="34" charset="-122"/>
                  <a:ea typeface="Microsoft YaHei" panose="020B0503020204020204" pitchFamily="34" charset="-122"/>
                  <a:cs typeface="Times New Roman" panose="02020603050405020304" pitchFamily="18" charset="0"/>
                </a:rPr>
                <a:t>第一个中文搜索引擎</a:t>
              </a:r>
              <a:endParaRPr lang="en-US" altLang="zh-CN" sz="1050" dirty="0">
                <a:latin typeface="Microsoft YaHei" panose="020B0503020204020204" pitchFamily="34" charset="-122"/>
                <a:ea typeface="Microsoft YaHei" panose="020B0503020204020204" pitchFamily="34" charset="-122"/>
                <a:cs typeface="Times New Roman" panose="02020603050405020304" pitchFamily="18" charset="0"/>
              </a:endParaRPr>
            </a:p>
          </p:txBody>
        </p:sp>
      </p:grpSp>
      <p:sp>
        <p:nvSpPr>
          <p:cNvPr id="45" name="椭圆 44">
            <a:extLst>
              <a:ext uri="{FF2B5EF4-FFF2-40B4-BE49-F238E27FC236}">
                <a16:creationId xmlns:a16="http://schemas.microsoft.com/office/drawing/2014/main" id="{80D3EE47-4CDE-459E-B321-70092E70AB67}"/>
              </a:ext>
            </a:extLst>
          </p:cNvPr>
          <p:cNvSpPr/>
          <p:nvPr/>
        </p:nvSpPr>
        <p:spPr>
          <a:xfrm>
            <a:off x="5591346" y="622202"/>
            <a:ext cx="1825336" cy="124923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97A558C-91DE-48D8-8581-227B62950F47}"/>
              </a:ext>
            </a:extLst>
          </p:cNvPr>
          <p:cNvSpPr/>
          <p:nvPr/>
        </p:nvSpPr>
        <p:spPr>
          <a:xfrm>
            <a:off x="6909955" y="3532621"/>
            <a:ext cx="1820159" cy="143288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9B6EAF45-9C11-4718-8E0D-6A671D168146}"/>
              </a:ext>
            </a:extLst>
          </p:cNvPr>
          <p:cNvSpPr/>
          <p:nvPr/>
        </p:nvSpPr>
        <p:spPr>
          <a:xfrm>
            <a:off x="3057495" y="1676023"/>
            <a:ext cx="1263733" cy="95258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99833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sz="2000" dirty="0" smtClean="0"/>
              <a:t>pause</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088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排序结果评价</a:t>
            </a:r>
            <a:r>
              <a:rPr kumimoji="1" lang="en-US" altLang="zh-CN" dirty="0"/>
              <a:t>——</a:t>
            </a:r>
            <a:r>
              <a:rPr lang="zh-CN" altLang="en-US" dirty="0"/>
              <a:t>评价目的</a:t>
            </a:r>
            <a:endParaRPr lang="en-US" altLang="zh-CN" dirty="0"/>
          </a:p>
          <a:p>
            <a:r>
              <a:rPr lang="zh-CN" altLang="en-US" dirty="0"/>
              <a:t>比较不同模型、不同参数设置的优劣，为</a:t>
            </a:r>
            <a:r>
              <a:rPr lang="zh-CN" altLang="en-US" dirty="0">
                <a:solidFill>
                  <a:srgbClr val="C00000"/>
                </a:solidFill>
              </a:rPr>
              <a:t>模型和参数选择</a:t>
            </a:r>
            <a:r>
              <a:rPr lang="zh-CN" altLang="en-US" dirty="0"/>
              <a:t>提供依据</a:t>
            </a:r>
            <a:endParaRPr lang="en-US" altLang="zh-CN" dirty="0"/>
          </a:p>
          <a:p>
            <a:pPr lvl="1"/>
            <a:r>
              <a:rPr lang="zh-CN" altLang="en-US" dirty="0">
                <a:solidFill>
                  <a:srgbClr val="C00000"/>
                </a:solidFill>
              </a:rPr>
              <a:t>在线</a:t>
            </a:r>
            <a:r>
              <a:rPr lang="zh-CN" altLang="en-US" dirty="0"/>
              <a:t>评价</a:t>
            </a:r>
            <a:endParaRPr lang="en-US" altLang="zh-CN" dirty="0"/>
          </a:p>
          <a:p>
            <a:pPr lvl="2"/>
            <a:r>
              <a:rPr lang="zh-CN" altLang="en-US" dirty="0">
                <a:solidFill>
                  <a:srgbClr val="C00000"/>
                </a:solidFill>
              </a:rPr>
              <a:t>上线</a:t>
            </a:r>
            <a:r>
              <a:rPr lang="zh-CN" altLang="en-US" dirty="0"/>
              <a:t>应用</a:t>
            </a:r>
            <a:r>
              <a:rPr lang="en-US" altLang="zh-CN" dirty="0"/>
              <a:t>-&gt;</a:t>
            </a:r>
            <a:r>
              <a:rPr lang="zh-CN" altLang="en-US" dirty="0"/>
              <a:t>搜集用户行为</a:t>
            </a:r>
            <a:r>
              <a:rPr lang="en-US" altLang="zh-CN" dirty="0"/>
              <a:t>-&gt;</a:t>
            </a:r>
            <a:r>
              <a:rPr lang="zh-CN" altLang="en-US" dirty="0"/>
              <a:t>评价</a:t>
            </a:r>
            <a:endParaRPr lang="en-US" altLang="zh-CN" dirty="0"/>
          </a:p>
          <a:p>
            <a:pPr lvl="2"/>
            <a:r>
              <a:rPr lang="zh-CN" altLang="en-US" dirty="0"/>
              <a:t>需要系统和真实用户，代价高、周期长，体现用户真实体验，常作为上线前最后的比较和评估</a:t>
            </a:r>
            <a:endParaRPr lang="en-US" altLang="zh-CN" dirty="0"/>
          </a:p>
          <a:p>
            <a:pPr lvl="1"/>
            <a:r>
              <a:rPr lang="zh-CN" altLang="en-US" dirty="0">
                <a:solidFill>
                  <a:srgbClr val="C00000"/>
                </a:solidFill>
              </a:rPr>
              <a:t>离线</a:t>
            </a:r>
            <a:r>
              <a:rPr lang="zh-CN" altLang="en-US" dirty="0"/>
              <a:t>评价</a:t>
            </a:r>
            <a:endParaRPr lang="en-US" altLang="zh-CN" dirty="0"/>
          </a:p>
          <a:p>
            <a:pPr lvl="2"/>
            <a:r>
              <a:rPr lang="zh-CN" altLang="en-US" dirty="0">
                <a:solidFill>
                  <a:srgbClr val="C00000"/>
                </a:solidFill>
              </a:rPr>
              <a:t>标注数据</a:t>
            </a:r>
            <a:r>
              <a:rPr lang="en-US" altLang="zh-CN" dirty="0"/>
              <a:t>-&gt;</a:t>
            </a:r>
            <a:r>
              <a:rPr lang="zh-CN" altLang="en-US" dirty="0"/>
              <a:t>应用模型得到排序</a:t>
            </a:r>
            <a:r>
              <a:rPr lang="en-US" altLang="zh-CN" dirty="0"/>
              <a:t>-&gt;</a:t>
            </a:r>
            <a:r>
              <a:rPr lang="zh-CN" altLang="en-US" dirty="0"/>
              <a:t>评价</a:t>
            </a:r>
            <a:endParaRPr lang="en-US" altLang="zh-CN" dirty="0"/>
          </a:p>
          <a:p>
            <a:pPr lvl="2"/>
            <a:r>
              <a:rPr lang="zh-CN" altLang="en-US" dirty="0"/>
              <a:t>可在相同数据上</a:t>
            </a:r>
            <a:r>
              <a:rPr lang="zh-CN" altLang="en-US" dirty="0">
                <a:solidFill>
                  <a:srgbClr val="C00000"/>
                </a:solidFill>
              </a:rPr>
              <a:t>重复对比</a:t>
            </a:r>
            <a:r>
              <a:rPr lang="zh-CN" altLang="en-US" dirty="0"/>
              <a:t>不同模型</a:t>
            </a:r>
            <a:endParaRPr lang="en-US" altLang="zh-CN" dirty="0"/>
          </a:p>
          <a:p>
            <a:endParaRPr lang="en-US" altLang="zh-CN" dirty="0"/>
          </a:p>
          <a:p>
            <a:endParaRPr kumimoji="1" lang="en-US" altLang="zh-CN" dirty="0"/>
          </a:p>
        </p:txBody>
      </p:sp>
      <p:sp>
        <p:nvSpPr>
          <p:cNvPr id="6" name="矩形 5">
            <a:extLst>
              <a:ext uri="{FF2B5EF4-FFF2-40B4-BE49-F238E27FC236}">
                <a16:creationId xmlns:a16="http://schemas.microsoft.com/office/drawing/2014/main" id="{ED36D6B5-4783-41B1-B597-E0623DD649C9}"/>
              </a:ext>
            </a:extLst>
          </p:cNvPr>
          <p:cNvSpPr/>
          <p:nvPr/>
        </p:nvSpPr>
        <p:spPr>
          <a:xfrm>
            <a:off x="3171988" y="3730975"/>
            <a:ext cx="2492990" cy="369332"/>
          </a:xfrm>
          <a:prstGeom prst="rect">
            <a:avLst/>
          </a:prstGeom>
          <a:solidFill>
            <a:schemeClr val="bg1">
              <a:lumMod val="95000"/>
            </a:schemeClr>
          </a:solidFill>
          <a:ln>
            <a:solidFill>
              <a:srgbClr val="C00000"/>
            </a:solidFill>
          </a:ln>
        </p:spPr>
        <p:txBody>
          <a:bodyPr wrap="none">
            <a:spAutoFit/>
          </a:bodyPr>
          <a:lstStyle/>
          <a:p>
            <a:r>
              <a:rPr lang="zh-CN" altLang="en-US" dirty="0">
                <a:latin typeface="微软雅黑" panose="020B0503020204020204" pitchFamily="34" charset="-122"/>
                <a:ea typeface="微软雅黑" panose="020B0503020204020204" pitchFamily="34" charset="-122"/>
              </a:rPr>
              <a:t>在此关注</a:t>
            </a:r>
            <a:r>
              <a:rPr lang="zh-CN" altLang="en-US" b="1" dirty="0">
                <a:solidFill>
                  <a:srgbClr val="C00000"/>
                </a:solidFill>
                <a:latin typeface="微软雅黑" panose="020B0503020204020204" pitchFamily="34" charset="-122"/>
                <a:ea typeface="微软雅黑" panose="020B0503020204020204" pitchFamily="34" charset="-122"/>
              </a:rPr>
              <a:t>离线评价指标</a:t>
            </a:r>
          </a:p>
        </p:txBody>
      </p:sp>
    </p:spTree>
    <p:extLst>
      <p:ext uri="{BB962C8B-B14F-4D97-AF65-F5344CB8AC3E}">
        <p14:creationId xmlns:p14="http://schemas.microsoft.com/office/powerpoint/2010/main" val="4016164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排序结果评价：</a:t>
            </a:r>
            <a:r>
              <a:rPr lang="zh-CN" altLang="en-US" dirty="0"/>
              <a:t>标注数据</a:t>
            </a:r>
            <a:r>
              <a:rPr lang="en-US" altLang="zh-CN" dirty="0"/>
              <a:t>(TREC)</a:t>
            </a:r>
          </a:p>
          <a:p>
            <a:r>
              <a:rPr lang="zh-CN" altLang="en-US" dirty="0">
                <a:latin typeface="Times New Roman" panose="02020603050405020304" pitchFamily="18" charset="0"/>
                <a:cs typeface="Times New Roman" panose="02020603050405020304" pitchFamily="18" charset="0"/>
              </a:rPr>
              <a:t>标注数据三元组 </a:t>
            </a:r>
            <a:r>
              <a:rPr lang="en-US" altLang="zh-CN" dirty="0">
                <a:latin typeface="Times New Roman" panose="02020603050405020304" pitchFamily="18" charset="0"/>
                <a:cs typeface="Times New Roman" panose="02020603050405020304" pitchFamily="18" charset="0"/>
              </a:rPr>
              <a:t>(q, d, r)</a:t>
            </a:r>
          </a:p>
          <a:p>
            <a:pPr lvl="1"/>
            <a:r>
              <a:rPr lang="en-US" altLang="zh-CN" dirty="0">
                <a:latin typeface="Times New Roman" panose="02020603050405020304" pitchFamily="18" charset="0"/>
                <a:cs typeface="Times New Roman" panose="02020603050405020304" pitchFamily="18" charset="0"/>
              </a:rPr>
              <a:t>r</a:t>
            </a:r>
            <a:r>
              <a:rPr lang="zh-CN" altLang="en-US" dirty="0">
                <a:latin typeface="Times New Roman" panose="02020603050405020304" pitchFamily="18" charset="0"/>
                <a:cs typeface="Times New Roman" panose="02020603050405020304" pitchFamily="18" charset="0"/>
              </a:rPr>
              <a:t>：人工</a:t>
            </a:r>
            <a:r>
              <a:rPr lang="zh-CN" altLang="en-US" dirty="0">
                <a:solidFill>
                  <a:srgbClr val="C00000"/>
                </a:solidFill>
                <a:latin typeface="Times New Roman" panose="02020603050405020304" pitchFamily="18" charset="0"/>
                <a:cs typeface="Times New Roman" panose="02020603050405020304" pitchFamily="18" charset="0"/>
              </a:rPr>
              <a:t>相关度标签</a:t>
            </a:r>
            <a:endParaRPr lang="en-US" altLang="zh-CN" dirty="0">
              <a:solidFill>
                <a:srgbClr val="C00000"/>
              </a:solidFill>
              <a:latin typeface="Times New Roman" panose="02020603050405020304" pitchFamily="18" charset="0"/>
              <a:cs typeface="Times New Roman" panose="02020603050405020304" pitchFamily="18" charset="0"/>
            </a:endParaRPr>
          </a:p>
          <a:p>
            <a:pPr lvl="1"/>
            <a:r>
              <a:rPr lang="zh-CN" altLang="en-US" dirty="0">
                <a:solidFill>
                  <a:srgbClr val="C00000"/>
                </a:solidFill>
                <a:latin typeface="Times New Roman" panose="02020603050405020304" pitchFamily="18" charset="0"/>
                <a:cs typeface="Times New Roman" panose="02020603050405020304" pitchFamily="18" charset="0"/>
              </a:rPr>
              <a:t>二值相关度</a:t>
            </a:r>
            <a:endParaRPr lang="en-US" altLang="zh-CN" dirty="0">
              <a:latin typeface="Times New Roman" panose="02020603050405020304" pitchFamily="18" charset="0"/>
              <a:cs typeface="Times New Roman" panose="02020603050405020304" pitchFamily="18" charset="0"/>
            </a:endParaRPr>
          </a:p>
          <a:p>
            <a:pPr lvl="2"/>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表示不相关，</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表示相关</a:t>
            </a:r>
            <a:endParaRPr lang="en-US" altLang="zh-CN" dirty="0">
              <a:latin typeface="Times New Roman" panose="02020603050405020304" pitchFamily="18" charset="0"/>
              <a:cs typeface="Times New Roman" panose="02020603050405020304" pitchFamily="18" charset="0"/>
            </a:endParaRPr>
          </a:p>
          <a:p>
            <a:pPr lvl="1"/>
            <a:r>
              <a:rPr lang="zh-CN" altLang="en-US" dirty="0">
                <a:solidFill>
                  <a:srgbClr val="C00000"/>
                </a:solidFill>
                <a:latin typeface="Times New Roman" panose="02020603050405020304" pitchFamily="18" charset="0"/>
                <a:cs typeface="Times New Roman" panose="02020603050405020304" pitchFamily="18" charset="0"/>
              </a:rPr>
              <a:t>多级相关度</a:t>
            </a:r>
            <a:endParaRPr lang="en-US" altLang="zh-CN" dirty="0">
              <a:solidFill>
                <a:srgbClr val="C00000"/>
              </a:solidFill>
              <a:latin typeface="Times New Roman" panose="02020603050405020304" pitchFamily="18" charset="0"/>
              <a:cs typeface="Times New Roman" panose="02020603050405020304" pitchFamily="18" charset="0"/>
            </a:endParaRPr>
          </a:p>
          <a:p>
            <a:pPr lvl="2"/>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相关、</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部分相关、</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不相关；</a:t>
            </a:r>
            <a:endParaRPr lang="en-US" altLang="zh-CN" dirty="0">
              <a:latin typeface="Times New Roman" panose="02020603050405020304" pitchFamily="18" charset="0"/>
              <a:cs typeface="Times New Roman" panose="02020603050405020304" pitchFamily="18" charset="0"/>
            </a:endParaRPr>
          </a:p>
          <a:p>
            <a:pPr lvl="2"/>
            <a:r>
              <a:rPr lang="zh-CN" altLang="en-US" dirty="0">
                <a:latin typeface="Times New Roman" panose="02020603050405020304" pitchFamily="18" charset="0"/>
                <a:cs typeface="Times New Roman" panose="02020603050405020304" pitchFamily="18" charset="0"/>
              </a:rPr>
              <a:t>或者</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级：</a:t>
            </a:r>
            <a:r>
              <a:rPr lang="en-US" altLang="zh-CN" dirty="0">
                <a:latin typeface="Times New Roman" panose="02020603050405020304" pitchFamily="18" charset="0"/>
                <a:cs typeface="Times New Roman" panose="02020603050405020304" pitchFamily="18" charset="0"/>
              </a:rPr>
              <a:t>Bad, Fair, Good, Excellent, Perfect</a:t>
            </a:r>
          </a:p>
          <a:p>
            <a:endParaRPr kumimoji="1" lang="en-US" altLang="zh-CN" dirty="0"/>
          </a:p>
        </p:txBody>
      </p:sp>
      <p:pic>
        <p:nvPicPr>
          <p:cNvPr id="4" name="图片 3"/>
          <p:cNvPicPr>
            <a:picLocks noChangeAspect="1"/>
          </p:cNvPicPr>
          <p:nvPr/>
        </p:nvPicPr>
        <p:blipFill>
          <a:blip r:embed="rId2"/>
          <a:stretch>
            <a:fillRect/>
          </a:stretch>
        </p:blipFill>
        <p:spPr>
          <a:xfrm>
            <a:off x="4491384" y="933651"/>
            <a:ext cx="2543412" cy="1836558"/>
          </a:xfrm>
          <a:prstGeom prst="rect">
            <a:avLst/>
          </a:prstGeom>
          <a:ln>
            <a:solidFill>
              <a:schemeClr val="tx1"/>
            </a:solidFill>
          </a:ln>
        </p:spPr>
      </p:pic>
      <p:pic>
        <p:nvPicPr>
          <p:cNvPr id="5" name="图片 4"/>
          <p:cNvPicPr>
            <a:picLocks noChangeAspect="1"/>
          </p:cNvPicPr>
          <p:nvPr/>
        </p:nvPicPr>
        <p:blipFill>
          <a:blip r:embed="rId3"/>
          <a:stretch>
            <a:fillRect/>
          </a:stretch>
        </p:blipFill>
        <p:spPr>
          <a:xfrm>
            <a:off x="7158713" y="989806"/>
            <a:ext cx="1393031" cy="4007644"/>
          </a:xfrm>
          <a:prstGeom prst="rect">
            <a:avLst/>
          </a:prstGeom>
          <a:ln>
            <a:solidFill>
              <a:schemeClr val="tx1"/>
            </a:solidFill>
          </a:ln>
        </p:spPr>
      </p:pic>
      <p:sp>
        <p:nvSpPr>
          <p:cNvPr id="6" name="矩形 5"/>
          <p:cNvSpPr/>
          <p:nvPr/>
        </p:nvSpPr>
        <p:spPr>
          <a:xfrm>
            <a:off x="2864643" y="4513218"/>
            <a:ext cx="2866362" cy="300082"/>
          </a:xfrm>
          <a:prstGeom prst="rect">
            <a:avLst/>
          </a:prstGeom>
        </p:spPr>
        <p:txBody>
          <a:bodyPr wrap="none">
            <a:spAutoFit/>
          </a:bodyPr>
          <a:lstStyle/>
          <a:p>
            <a:r>
              <a:rPr lang="zh-CN" altLang="en-US" sz="1350" dirty="0">
                <a:hlinkClick r:id="rId4"/>
              </a:rPr>
              <a:t>http://trec.nist.gov/data/t9.web.html</a:t>
            </a:r>
            <a:r>
              <a:rPr lang="zh-CN" altLang="en-US" sz="1350" dirty="0"/>
              <a:t> </a:t>
            </a:r>
          </a:p>
        </p:txBody>
      </p:sp>
      <p:cxnSp>
        <p:nvCxnSpPr>
          <p:cNvPr id="7" name="直接箭头连接符 6"/>
          <p:cNvCxnSpPr/>
          <p:nvPr/>
        </p:nvCxnSpPr>
        <p:spPr>
          <a:xfrm flipH="1">
            <a:off x="8457646" y="1163163"/>
            <a:ext cx="2777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直接箭头连接符 7"/>
          <p:cNvCxnSpPr/>
          <p:nvPr/>
        </p:nvCxnSpPr>
        <p:spPr>
          <a:xfrm flipH="1">
            <a:off x="8487353" y="4263964"/>
            <a:ext cx="2777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矩形 8">
            <a:extLst>
              <a:ext uri="{FF2B5EF4-FFF2-40B4-BE49-F238E27FC236}">
                <a16:creationId xmlns:a16="http://schemas.microsoft.com/office/drawing/2014/main" id="{E1C35DBE-E781-473E-9444-13D55ADD9AB9}"/>
              </a:ext>
            </a:extLst>
          </p:cNvPr>
          <p:cNvSpPr/>
          <p:nvPr/>
        </p:nvSpPr>
        <p:spPr>
          <a:xfrm>
            <a:off x="6864226" y="266788"/>
            <a:ext cx="1762021" cy="461665"/>
          </a:xfrm>
          <a:prstGeom prst="rect">
            <a:avLst/>
          </a:prstGeom>
          <a:solidFill>
            <a:schemeClr val="bg1">
              <a:lumMod val="95000"/>
            </a:schemeClr>
          </a:solidFill>
          <a:ln>
            <a:solidFill>
              <a:srgbClr val="C00000"/>
            </a:solidFill>
          </a:ln>
        </p:spPr>
        <p:txBody>
          <a:bodyPr wrap="none">
            <a:spAutoFit/>
          </a:bodyPr>
          <a:lstStyle/>
          <a:p>
            <a:r>
              <a:rPr lang="en-US" altLang="zh-CN" sz="1200" dirty="0">
                <a:latin typeface="Times New Roman" panose="02020603050405020304" pitchFamily="18" charset="0"/>
                <a:cs typeface="Times New Roman" panose="02020603050405020304" pitchFamily="18" charset="0"/>
              </a:rPr>
              <a:t>451</a:t>
            </a:r>
            <a:r>
              <a:rPr lang="zh-CN" altLang="en-US" sz="1200" dirty="0">
                <a:latin typeface="Times New Roman" panose="02020603050405020304" pitchFamily="18" charset="0"/>
                <a:cs typeface="Times New Roman" panose="02020603050405020304" pitchFamily="18" charset="0"/>
              </a:rPr>
              <a:t>是一个</a:t>
            </a:r>
            <a:r>
              <a:rPr lang="en-US" altLang="zh-CN" sz="1200" dirty="0">
                <a:latin typeface="Times New Roman" panose="02020603050405020304" pitchFamily="18" charset="0"/>
                <a:cs typeface="Times New Roman" panose="02020603050405020304" pitchFamily="18" charset="0"/>
              </a:rPr>
              <a:t>topic</a:t>
            </a:r>
          </a:p>
          <a:p>
            <a:r>
              <a:rPr lang="zh-CN" altLang="en-US" sz="1200" dirty="0">
                <a:latin typeface="Times New Roman" panose="02020603050405020304" pitchFamily="18" charset="0"/>
                <a:cs typeface="Times New Roman" panose="02020603050405020304" pitchFamily="18" charset="0"/>
              </a:rPr>
              <a:t>标注数据三元组 </a:t>
            </a:r>
            <a:r>
              <a:rPr lang="en-US" altLang="zh-CN" sz="1200" dirty="0">
                <a:latin typeface="Times New Roman" panose="02020603050405020304" pitchFamily="18" charset="0"/>
                <a:cs typeface="Times New Roman" panose="02020603050405020304" pitchFamily="18" charset="0"/>
              </a:rPr>
              <a:t>(q, d, r)</a:t>
            </a:r>
          </a:p>
        </p:txBody>
      </p:sp>
      <p:sp>
        <p:nvSpPr>
          <p:cNvPr id="10" name="右大括号 9">
            <a:extLst>
              <a:ext uri="{FF2B5EF4-FFF2-40B4-BE49-F238E27FC236}">
                <a16:creationId xmlns:a16="http://schemas.microsoft.com/office/drawing/2014/main" id="{6E592603-FFBD-4F94-A846-727780308B95}"/>
              </a:ext>
            </a:extLst>
          </p:cNvPr>
          <p:cNvSpPr/>
          <p:nvPr/>
        </p:nvSpPr>
        <p:spPr>
          <a:xfrm rot="16200000">
            <a:off x="7811582" y="395627"/>
            <a:ext cx="235684" cy="94144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787393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latin typeface="Arial" panose="020B0604020202020204" pitchFamily="34" charset="0"/>
              </a:rPr>
              <a:t>多级别标注</a:t>
            </a:r>
            <a:endParaRPr lang="en-US" altLang="zh-CN" dirty="0">
              <a:latin typeface="Arial" panose="020B0604020202020204" pitchFamily="34" charset="0"/>
            </a:endParaRPr>
          </a:p>
          <a:p>
            <a:endParaRPr kumimoji="1" lang="en-US" altLang="zh-CN" dirty="0"/>
          </a:p>
        </p:txBody>
      </p:sp>
      <p:pic>
        <p:nvPicPr>
          <p:cNvPr id="6" name="Picture 2" descr="C:\Documents and Settings\sjavanma.UCI-ICS\Desktop\Yahoo-Toyota-Query.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41947" y="666147"/>
            <a:ext cx="4838700" cy="4376123"/>
          </a:xfrm>
          <a:prstGeom prst="rect">
            <a:avLst/>
          </a:prstGeom>
        </p:spPr>
      </p:pic>
      <p:sp>
        <p:nvSpPr>
          <p:cNvPr id="7" name="TextBox 4"/>
          <p:cNvSpPr txBox="1">
            <a:spLocks noChangeArrowheads="1"/>
          </p:cNvSpPr>
          <p:nvPr/>
        </p:nvSpPr>
        <p:spPr bwMode="auto">
          <a:xfrm>
            <a:off x="5456622" y="1658469"/>
            <a:ext cx="78641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b="1">
                <a:solidFill>
                  <a:srgbClr val="FF0000"/>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defRPr sz="2400">
                <a:latin typeface="Lucida Sans" charset="0"/>
                <a:ea typeface="MS PGothic" panose="020B0600070205080204" pitchFamily="34" charset="-128"/>
              </a:defRPr>
            </a:lvl2pPr>
            <a:lvl3pPr marL="1143000" indent="-228600" eaLnBrk="0" hangingPunct="0">
              <a:defRPr sz="2400">
                <a:latin typeface="Lucida Sans" charset="0"/>
                <a:ea typeface="MS PGothic" panose="020B0600070205080204" pitchFamily="34" charset="-128"/>
              </a:defRPr>
            </a:lvl3pPr>
            <a:lvl4pPr marL="1600200" indent="-228600" eaLnBrk="0" hangingPunct="0">
              <a:defRPr sz="2400">
                <a:latin typeface="Lucida Sans" charset="0"/>
                <a:ea typeface="MS PGothic" panose="020B0600070205080204" pitchFamily="34" charset="-128"/>
              </a:defRPr>
            </a:lvl4pPr>
            <a:lvl5pPr marL="2057400" indent="-228600" eaLnBrk="0" hangingPunct="0">
              <a:defRPr sz="2400">
                <a:latin typeface="Lucida Sans" charset="0"/>
                <a:ea typeface="MS PGothic" panose="020B0600070205080204" pitchFamily="34" charset="-128"/>
              </a:defRPr>
            </a:lvl5pPr>
            <a:lvl6pPr marL="2514600" indent="-228600" eaLnBrk="0" fontAlgn="base" hangingPunct="0">
              <a:spcBef>
                <a:spcPct val="0"/>
              </a:spcBef>
              <a:spcAft>
                <a:spcPct val="0"/>
              </a:spcAft>
              <a:defRPr sz="2400">
                <a:latin typeface="Lucida Sans" charset="0"/>
                <a:ea typeface="MS PGothic" panose="020B0600070205080204" pitchFamily="34" charset="-128"/>
              </a:defRPr>
            </a:lvl6pPr>
            <a:lvl7pPr marL="2971800" indent="-228600" eaLnBrk="0" fontAlgn="base" hangingPunct="0">
              <a:spcBef>
                <a:spcPct val="0"/>
              </a:spcBef>
              <a:spcAft>
                <a:spcPct val="0"/>
              </a:spcAft>
              <a:defRPr sz="2400">
                <a:latin typeface="Lucida Sans" charset="0"/>
                <a:ea typeface="MS PGothic" panose="020B0600070205080204" pitchFamily="34" charset="-128"/>
              </a:defRPr>
            </a:lvl7pPr>
            <a:lvl8pPr marL="3429000" indent="-228600" eaLnBrk="0" fontAlgn="base" hangingPunct="0">
              <a:spcBef>
                <a:spcPct val="0"/>
              </a:spcBef>
              <a:spcAft>
                <a:spcPct val="0"/>
              </a:spcAft>
              <a:defRPr sz="2400">
                <a:latin typeface="Lucida Sans" charset="0"/>
                <a:ea typeface="MS PGothic" panose="020B0600070205080204" pitchFamily="34" charset="-128"/>
              </a:defRPr>
            </a:lvl8pPr>
            <a:lvl9pPr marL="3886200" indent="-228600" eaLnBrk="0" fontAlgn="base" hangingPunct="0">
              <a:spcBef>
                <a:spcPct val="0"/>
              </a:spcBef>
              <a:spcAft>
                <a:spcPct val="0"/>
              </a:spcAft>
              <a:defRPr sz="2400">
                <a:latin typeface="Lucida Sans" charset="0"/>
                <a:ea typeface="MS PGothic" panose="020B0600070205080204" pitchFamily="34" charset="-128"/>
              </a:defRPr>
            </a:lvl9pPr>
          </a:lstStyle>
          <a:p>
            <a:r>
              <a:rPr lang="en-US" altLang="zh-CN" sz="1500" dirty="0"/>
              <a:t>fair</a:t>
            </a:r>
          </a:p>
        </p:txBody>
      </p:sp>
      <p:cxnSp>
        <p:nvCxnSpPr>
          <p:cNvPr id="8" name="Straight Arrow Connector 6"/>
          <p:cNvCxnSpPr/>
          <p:nvPr/>
        </p:nvCxnSpPr>
        <p:spPr>
          <a:xfrm flipH="1">
            <a:off x="5256597" y="1958552"/>
            <a:ext cx="400050" cy="171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5656647" y="2301452"/>
            <a:ext cx="400050" cy="171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a:spLocks noChangeArrowheads="1"/>
          </p:cNvSpPr>
          <p:nvPr/>
        </p:nvSpPr>
        <p:spPr bwMode="auto">
          <a:xfrm>
            <a:off x="5828097" y="2053340"/>
            <a:ext cx="73441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b="1">
                <a:solidFill>
                  <a:srgbClr val="FF0000"/>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defRPr sz="2400">
                <a:latin typeface="Lucida Sans" charset="0"/>
                <a:ea typeface="MS PGothic" panose="020B0600070205080204" pitchFamily="34" charset="-128"/>
              </a:defRPr>
            </a:lvl2pPr>
            <a:lvl3pPr marL="1143000" indent="-228600" eaLnBrk="0" hangingPunct="0">
              <a:defRPr sz="2400">
                <a:latin typeface="Lucida Sans" charset="0"/>
                <a:ea typeface="MS PGothic" panose="020B0600070205080204" pitchFamily="34" charset="-128"/>
              </a:defRPr>
            </a:lvl3pPr>
            <a:lvl4pPr marL="1600200" indent="-228600" eaLnBrk="0" hangingPunct="0">
              <a:defRPr sz="2400">
                <a:latin typeface="Lucida Sans" charset="0"/>
                <a:ea typeface="MS PGothic" panose="020B0600070205080204" pitchFamily="34" charset="-128"/>
              </a:defRPr>
            </a:lvl4pPr>
            <a:lvl5pPr marL="2057400" indent="-228600" eaLnBrk="0" hangingPunct="0">
              <a:defRPr sz="2400">
                <a:latin typeface="Lucida Sans" charset="0"/>
                <a:ea typeface="MS PGothic" panose="020B0600070205080204" pitchFamily="34" charset="-128"/>
              </a:defRPr>
            </a:lvl5pPr>
            <a:lvl6pPr marL="2514600" indent="-228600" eaLnBrk="0" fontAlgn="base" hangingPunct="0">
              <a:spcBef>
                <a:spcPct val="0"/>
              </a:spcBef>
              <a:spcAft>
                <a:spcPct val="0"/>
              </a:spcAft>
              <a:defRPr sz="2400">
                <a:latin typeface="Lucida Sans" charset="0"/>
                <a:ea typeface="MS PGothic" panose="020B0600070205080204" pitchFamily="34" charset="-128"/>
              </a:defRPr>
            </a:lvl6pPr>
            <a:lvl7pPr marL="2971800" indent="-228600" eaLnBrk="0" fontAlgn="base" hangingPunct="0">
              <a:spcBef>
                <a:spcPct val="0"/>
              </a:spcBef>
              <a:spcAft>
                <a:spcPct val="0"/>
              </a:spcAft>
              <a:defRPr sz="2400">
                <a:latin typeface="Lucida Sans" charset="0"/>
                <a:ea typeface="MS PGothic" panose="020B0600070205080204" pitchFamily="34" charset="-128"/>
              </a:defRPr>
            </a:lvl7pPr>
            <a:lvl8pPr marL="3429000" indent="-228600" eaLnBrk="0" fontAlgn="base" hangingPunct="0">
              <a:spcBef>
                <a:spcPct val="0"/>
              </a:spcBef>
              <a:spcAft>
                <a:spcPct val="0"/>
              </a:spcAft>
              <a:defRPr sz="2400">
                <a:latin typeface="Lucida Sans" charset="0"/>
                <a:ea typeface="MS PGothic" panose="020B0600070205080204" pitchFamily="34" charset="-128"/>
              </a:defRPr>
            </a:lvl8pPr>
            <a:lvl9pPr marL="3886200" indent="-228600" eaLnBrk="0" fontAlgn="base" hangingPunct="0">
              <a:spcBef>
                <a:spcPct val="0"/>
              </a:spcBef>
              <a:spcAft>
                <a:spcPct val="0"/>
              </a:spcAft>
              <a:defRPr sz="2400">
                <a:latin typeface="Lucida Sans" charset="0"/>
                <a:ea typeface="MS PGothic" panose="020B0600070205080204" pitchFamily="34" charset="-128"/>
              </a:defRPr>
            </a:lvl9pPr>
          </a:lstStyle>
          <a:p>
            <a:r>
              <a:rPr lang="en-US" altLang="zh-CN" sz="1500" dirty="0"/>
              <a:t>fair</a:t>
            </a:r>
          </a:p>
        </p:txBody>
      </p:sp>
      <p:sp>
        <p:nvSpPr>
          <p:cNvPr id="11" name="TextBox 10"/>
          <p:cNvSpPr txBox="1">
            <a:spLocks noChangeArrowheads="1"/>
          </p:cNvSpPr>
          <p:nvPr/>
        </p:nvSpPr>
        <p:spPr bwMode="auto">
          <a:xfrm>
            <a:off x="6243036" y="2544294"/>
            <a:ext cx="75209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b="1">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defRPr sz="2400">
                <a:latin typeface="Lucida Sans" charset="0"/>
                <a:ea typeface="MS PGothic" panose="020B0600070205080204" pitchFamily="34" charset="-128"/>
              </a:defRPr>
            </a:lvl2pPr>
            <a:lvl3pPr marL="1143000" indent="-228600" eaLnBrk="0" hangingPunct="0">
              <a:defRPr sz="2400">
                <a:latin typeface="Lucida Sans" charset="0"/>
                <a:ea typeface="MS PGothic" panose="020B0600070205080204" pitchFamily="34" charset="-128"/>
              </a:defRPr>
            </a:lvl3pPr>
            <a:lvl4pPr marL="1600200" indent="-228600" eaLnBrk="0" hangingPunct="0">
              <a:defRPr sz="2400">
                <a:latin typeface="Lucida Sans" charset="0"/>
                <a:ea typeface="MS PGothic" panose="020B0600070205080204" pitchFamily="34" charset="-128"/>
              </a:defRPr>
            </a:lvl4pPr>
            <a:lvl5pPr marL="2057400" indent="-228600" eaLnBrk="0" hangingPunct="0">
              <a:defRPr sz="2400">
                <a:latin typeface="Lucida Sans" charset="0"/>
                <a:ea typeface="MS PGothic" panose="020B0600070205080204" pitchFamily="34" charset="-128"/>
              </a:defRPr>
            </a:lvl5pPr>
            <a:lvl6pPr marL="2514600" indent="-228600" eaLnBrk="0" fontAlgn="base" hangingPunct="0">
              <a:spcBef>
                <a:spcPct val="0"/>
              </a:spcBef>
              <a:spcAft>
                <a:spcPct val="0"/>
              </a:spcAft>
              <a:defRPr sz="2400">
                <a:latin typeface="Lucida Sans" charset="0"/>
                <a:ea typeface="MS PGothic" panose="020B0600070205080204" pitchFamily="34" charset="-128"/>
              </a:defRPr>
            </a:lvl6pPr>
            <a:lvl7pPr marL="2971800" indent="-228600" eaLnBrk="0" fontAlgn="base" hangingPunct="0">
              <a:spcBef>
                <a:spcPct val="0"/>
              </a:spcBef>
              <a:spcAft>
                <a:spcPct val="0"/>
              </a:spcAft>
              <a:defRPr sz="2400">
                <a:latin typeface="Lucida Sans" charset="0"/>
                <a:ea typeface="MS PGothic" panose="020B0600070205080204" pitchFamily="34" charset="-128"/>
              </a:defRPr>
            </a:lvl7pPr>
            <a:lvl8pPr marL="3429000" indent="-228600" eaLnBrk="0" fontAlgn="base" hangingPunct="0">
              <a:spcBef>
                <a:spcPct val="0"/>
              </a:spcBef>
              <a:spcAft>
                <a:spcPct val="0"/>
              </a:spcAft>
              <a:defRPr sz="2400">
                <a:latin typeface="Lucida Sans" charset="0"/>
                <a:ea typeface="MS PGothic" panose="020B0600070205080204" pitchFamily="34" charset="-128"/>
              </a:defRPr>
            </a:lvl8pPr>
            <a:lvl9pPr marL="3886200" indent="-228600" eaLnBrk="0" fontAlgn="base" hangingPunct="0">
              <a:spcBef>
                <a:spcPct val="0"/>
              </a:spcBef>
              <a:spcAft>
                <a:spcPct val="0"/>
              </a:spcAft>
              <a:defRPr sz="2400">
                <a:latin typeface="Lucida Sans" charset="0"/>
                <a:ea typeface="MS PGothic" panose="020B0600070205080204" pitchFamily="34" charset="-128"/>
              </a:defRPr>
            </a:lvl9pPr>
          </a:lstStyle>
          <a:p>
            <a:r>
              <a:rPr lang="en-US" altLang="zh-CN" sz="1500" dirty="0">
                <a:solidFill>
                  <a:srgbClr val="FF0000"/>
                </a:solidFill>
              </a:rPr>
              <a:t>Good</a:t>
            </a:r>
          </a:p>
        </p:txBody>
      </p:sp>
      <p:cxnSp>
        <p:nvCxnSpPr>
          <p:cNvPr id="12" name="Straight Arrow Connector 11"/>
          <p:cNvCxnSpPr/>
          <p:nvPr/>
        </p:nvCxnSpPr>
        <p:spPr>
          <a:xfrm flipH="1">
            <a:off x="5885247" y="2758652"/>
            <a:ext cx="400050" cy="171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0"/>
          <p:cNvSpPr txBox="1">
            <a:spLocks noChangeArrowheads="1"/>
          </p:cNvSpPr>
          <p:nvPr/>
        </p:nvSpPr>
        <p:spPr bwMode="auto">
          <a:xfrm>
            <a:off x="5214336" y="3426683"/>
            <a:ext cx="75209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b="1">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eaLnBrk="0" hangingPunct="0">
              <a:defRPr sz="2400">
                <a:latin typeface="Lucida Sans" charset="0"/>
                <a:ea typeface="MS PGothic" panose="020B0600070205080204" pitchFamily="34" charset="-128"/>
              </a:defRPr>
            </a:lvl2pPr>
            <a:lvl3pPr marL="1143000" indent="-228600" eaLnBrk="0" hangingPunct="0">
              <a:defRPr sz="2400">
                <a:latin typeface="Lucida Sans" charset="0"/>
                <a:ea typeface="MS PGothic" panose="020B0600070205080204" pitchFamily="34" charset="-128"/>
              </a:defRPr>
            </a:lvl3pPr>
            <a:lvl4pPr marL="1600200" indent="-228600" eaLnBrk="0" hangingPunct="0">
              <a:defRPr sz="2400">
                <a:latin typeface="Lucida Sans" charset="0"/>
                <a:ea typeface="MS PGothic" panose="020B0600070205080204" pitchFamily="34" charset="-128"/>
              </a:defRPr>
            </a:lvl4pPr>
            <a:lvl5pPr marL="2057400" indent="-228600" eaLnBrk="0" hangingPunct="0">
              <a:defRPr sz="2400">
                <a:latin typeface="Lucida Sans" charset="0"/>
                <a:ea typeface="MS PGothic" panose="020B0600070205080204" pitchFamily="34" charset="-128"/>
              </a:defRPr>
            </a:lvl5pPr>
            <a:lvl6pPr marL="2514600" indent="-228600" eaLnBrk="0" fontAlgn="base" hangingPunct="0">
              <a:spcBef>
                <a:spcPct val="0"/>
              </a:spcBef>
              <a:spcAft>
                <a:spcPct val="0"/>
              </a:spcAft>
              <a:defRPr sz="2400">
                <a:latin typeface="Lucida Sans" charset="0"/>
                <a:ea typeface="MS PGothic" panose="020B0600070205080204" pitchFamily="34" charset="-128"/>
              </a:defRPr>
            </a:lvl6pPr>
            <a:lvl7pPr marL="2971800" indent="-228600" eaLnBrk="0" fontAlgn="base" hangingPunct="0">
              <a:spcBef>
                <a:spcPct val="0"/>
              </a:spcBef>
              <a:spcAft>
                <a:spcPct val="0"/>
              </a:spcAft>
              <a:defRPr sz="2400">
                <a:latin typeface="Lucida Sans" charset="0"/>
                <a:ea typeface="MS PGothic" panose="020B0600070205080204" pitchFamily="34" charset="-128"/>
              </a:defRPr>
            </a:lvl7pPr>
            <a:lvl8pPr marL="3429000" indent="-228600" eaLnBrk="0" fontAlgn="base" hangingPunct="0">
              <a:spcBef>
                <a:spcPct val="0"/>
              </a:spcBef>
              <a:spcAft>
                <a:spcPct val="0"/>
              </a:spcAft>
              <a:defRPr sz="2400">
                <a:latin typeface="Lucida Sans" charset="0"/>
                <a:ea typeface="MS PGothic" panose="020B0600070205080204" pitchFamily="34" charset="-128"/>
              </a:defRPr>
            </a:lvl8pPr>
            <a:lvl9pPr marL="3886200" indent="-228600" eaLnBrk="0" fontAlgn="base" hangingPunct="0">
              <a:spcBef>
                <a:spcPct val="0"/>
              </a:spcBef>
              <a:spcAft>
                <a:spcPct val="0"/>
              </a:spcAft>
              <a:defRPr sz="2400">
                <a:latin typeface="Lucida Sans" charset="0"/>
                <a:ea typeface="MS PGothic" panose="020B0600070205080204" pitchFamily="34" charset="-128"/>
              </a:defRPr>
            </a:lvl9pPr>
          </a:lstStyle>
          <a:p>
            <a:r>
              <a:rPr lang="en-US" altLang="zh-CN" sz="1500" dirty="0">
                <a:solidFill>
                  <a:srgbClr val="FF0000"/>
                </a:solidFill>
              </a:rPr>
              <a:t>Bad</a:t>
            </a:r>
          </a:p>
        </p:txBody>
      </p:sp>
      <p:cxnSp>
        <p:nvCxnSpPr>
          <p:cNvPr id="14" name="Straight Arrow Connector 11"/>
          <p:cNvCxnSpPr/>
          <p:nvPr/>
        </p:nvCxnSpPr>
        <p:spPr>
          <a:xfrm flipH="1">
            <a:off x="4856547" y="3641040"/>
            <a:ext cx="400050" cy="171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8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排序结果评价：</a:t>
            </a:r>
            <a:r>
              <a:rPr lang="zh-CN" altLang="en-US" dirty="0"/>
              <a:t>评价指标</a:t>
            </a:r>
            <a:endParaRPr lang="en-US" altLang="zh-CN" dirty="0"/>
          </a:p>
          <a:p>
            <a:r>
              <a:rPr lang="zh-CN" altLang="en-US" dirty="0">
                <a:latin typeface="Times New Roman" panose="02020603050405020304" pitchFamily="18" charset="0"/>
                <a:cs typeface="Times New Roman" panose="02020603050405020304" pitchFamily="18" charset="0"/>
              </a:rPr>
              <a:t>常用排序评价指标</a:t>
            </a:r>
            <a:endParaRPr lang="en-US" altLang="zh-CN" dirty="0">
              <a:latin typeface="Times New Roman" panose="02020603050405020304" pitchFamily="18" charset="0"/>
              <a:cs typeface="Times New Roman" panose="02020603050405020304" pitchFamily="18" charset="0"/>
            </a:endParaRPr>
          </a:p>
          <a:p>
            <a:pPr lvl="1"/>
            <a:r>
              <a:rPr lang="en-US" altLang="zh-CN" dirty="0">
                <a:solidFill>
                  <a:srgbClr val="C00000"/>
                </a:solidFill>
                <a:latin typeface="Times New Roman" panose="02020603050405020304" pitchFamily="18" charset="0"/>
                <a:cs typeface="Times New Roman" panose="02020603050405020304" pitchFamily="18" charset="0"/>
              </a:rPr>
              <a:t>P@K</a:t>
            </a:r>
          </a:p>
          <a:p>
            <a:pPr lvl="1"/>
            <a:r>
              <a:rPr lang="en-US" altLang="zh-CN" dirty="0">
                <a:solidFill>
                  <a:srgbClr val="C00000"/>
                </a:solidFill>
                <a:latin typeface="Times New Roman" panose="02020603050405020304" pitchFamily="18" charset="0"/>
                <a:cs typeface="Times New Roman" panose="02020603050405020304" pitchFamily="18" charset="0"/>
              </a:rPr>
              <a:t>MAP</a:t>
            </a:r>
          </a:p>
          <a:p>
            <a:pPr lvl="1"/>
            <a:r>
              <a:rPr lang="en-US" altLang="zh-CN" dirty="0">
                <a:solidFill>
                  <a:srgbClr val="C00000"/>
                </a:solidFill>
                <a:latin typeface="Times New Roman" panose="02020603050405020304" pitchFamily="18" charset="0"/>
                <a:cs typeface="Times New Roman" panose="02020603050405020304" pitchFamily="18" charset="0"/>
              </a:rPr>
              <a:t>MRR</a:t>
            </a:r>
          </a:p>
          <a:p>
            <a:pPr lvl="1"/>
            <a:r>
              <a:rPr lang="en-US" altLang="zh-CN" dirty="0">
                <a:solidFill>
                  <a:srgbClr val="C00000"/>
                </a:solidFill>
                <a:latin typeface="Times New Roman" panose="02020603050405020304" pitchFamily="18" charset="0"/>
                <a:cs typeface="Times New Roman" panose="02020603050405020304" pitchFamily="18" charset="0"/>
              </a:rPr>
              <a:t>NDCG</a:t>
            </a:r>
          </a:p>
          <a:p>
            <a:endParaRPr kumimoji="1" lang="en-US" altLang="zh-CN" dirty="0"/>
          </a:p>
        </p:txBody>
      </p:sp>
      <p:sp>
        <p:nvSpPr>
          <p:cNvPr id="4" name="文本框 3">
            <a:extLst>
              <a:ext uri="{FF2B5EF4-FFF2-40B4-BE49-F238E27FC236}">
                <a16:creationId xmlns:a16="http://schemas.microsoft.com/office/drawing/2014/main" id="{27CD39A8-CC34-4BDF-965F-07818636EBA5}"/>
              </a:ext>
            </a:extLst>
          </p:cNvPr>
          <p:cNvSpPr txBox="1"/>
          <p:nvPr/>
        </p:nvSpPr>
        <p:spPr>
          <a:xfrm>
            <a:off x="351473" y="4090220"/>
            <a:ext cx="8335327" cy="369332"/>
          </a:xfrm>
          <a:prstGeom prst="rect">
            <a:avLst/>
          </a:prstGeom>
          <a:solidFill>
            <a:schemeClr val="bg1">
              <a:lumMod val="95000"/>
            </a:schemeClr>
          </a:solidFill>
          <a:ln>
            <a:solidFill>
              <a:srgbClr val="C00000"/>
            </a:solidFill>
          </a:ln>
        </p:spPr>
        <p:txBody>
          <a:bodyPr wrap="square">
            <a:spAutoFit/>
          </a:bodyPr>
          <a:lstStyle/>
          <a:p>
            <a:r>
              <a:rPr lang="zh-CN" altLang="en-US" dirty="0">
                <a:hlinkClick r:id="rId2"/>
              </a:rPr>
              <a:t>http://lixinzhang.github.io/xin-xi-jian-suo-zhong-de-ping-jie-zhi-biao-maphe-ndcg.html</a:t>
            </a:r>
            <a:endParaRPr lang="zh-CN" altLang="en-US" dirty="0"/>
          </a:p>
        </p:txBody>
      </p:sp>
    </p:spTree>
    <p:extLst>
      <p:ext uri="{BB962C8B-B14F-4D97-AF65-F5344CB8AC3E}">
        <p14:creationId xmlns:p14="http://schemas.microsoft.com/office/powerpoint/2010/main" val="3588713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latin typeface="Arial" panose="020B0604020202020204" pitchFamily="34" charset="0"/>
              </a:rPr>
              <a:t>排序评价指标</a:t>
            </a:r>
            <a:endParaRPr lang="en-US" altLang="zh-CN" dirty="0">
              <a:latin typeface="Arial" panose="020B0604020202020204" pitchFamily="34" charset="0"/>
            </a:endParaRPr>
          </a:p>
          <a:p>
            <a:r>
              <a:rPr lang="zh-CN" altLang="en-US" dirty="0">
                <a:latin typeface="Times New Roman" panose="02020603050405020304" pitchFamily="18" charset="0"/>
                <a:cs typeface="Times New Roman" panose="02020603050405020304" pitchFamily="18" charset="0"/>
              </a:rPr>
              <a:t>基于</a:t>
            </a:r>
            <a:r>
              <a:rPr lang="zh-CN" altLang="en-US" dirty="0">
                <a:solidFill>
                  <a:srgbClr val="C00000"/>
                </a:solidFill>
                <a:latin typeface="Times New Roman" panose="02020603050405020304" pitchFamily="18" charset="0"/>
                <a:cs typeface="Times New Roman" panose="02020603050405020304" pitchFamily="18" charset="0"/>
              </a:rPr>
              <a:t>二值相关度标签</a:t>
            </a:r>
            <a:endParaRPr lang="en-US" altLang="zh-CN" dirty="0">
              <a:solidFill>
                <a:srgbClr val="C00000"/>
              </a:solidFill>
              <a:latin typeface="Times New Roman" panose="02020603050405020304" pitchFamily="18" charset="0"/>
              <a:cs typeface="Times New Roman" panose="02020603050405020304" pitchFamily="18" charset="0"/>
            </a:endParaRPr>
          </a:p>
          <a:p>
            <a:pPr lvl="1"/>
            <a:r>
              <a:rPr lang="en-US" altLang="zh-CN" sz="2400" dirty="0">
                <a:latin typeface="Times New Roman" panose="02020603050405020304" pitchFamily="18" charset="0"/>
                <a:cs typeface="Times New Roman" panose="02020603050405020304" pitchFamily="18" charset="0"/>
              </a:rPr>
              <a:t>Precision at K (P@K)</a:t>
            </a:r>
          </a:p>
          <a:p>
            <a:pPr lvl="1"/>
            <a:r>
              <a:rPr lang="en-US" altLang="zh-CN" sz="2400" dirty="0">
                <a:latin typeface="Times New Roman" panose="02020603050405020304" pitchFamily="18" charset="0"/>
                <a:cs typeface="Times New Roman" panose="02020603050405020304" pitchFamily="18" charset="0"/>
              </a:rPr>
              <a:t>Mean Average Precision (MAP)</a:t>
            </a:r>
          </a:p>
          <a:p>
            <a:pPr lvl="1"/>
            <a:r>
              <a:rPr lang="en-US" altLang="zh-CN" sz="2400" dirty="0">
                <a:latin typeface="Times New Roman" panose="02020603050405020304" pitchFamily="18" charset="0"/>
                <a:cs typeface="Times New Roman" panose="02020603050405020304" pitchFamily="18" charset="0"/>
              </a:rPr>
              <a:t>Mean Reciprocal Rank (MRR)</a:t>
            </a: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基于</a:t>
            </a:r>
            <a:r>
              <a:rPr lang="zh-CN" altLang="en-US" dirty="0">
                <a:solidFill>
                  <a:srgbClr val="C00000"/>
                </a:solidFill>
                <a:latin typeface="Times New Roman" panose="02020603050405020304" pitchFamily="18" charset="0"/>
                <a:cs typeface="Times New Roman" panose="02020603050405020304" pitchFamily="18" charset="0"/>
              </a:rPr>
              <a:t>多值相关度标签</a:t>
            </a:r>
            <a:endParaRPr lang="en-US" altLang="zh-CN" dirty="0">
              <a:solidFill>
                <a:srgbClr val="C00000"/>
              </a:solidFill>
              <a:latin typeface="Times New Roman" panose="02020603050405020304" pitchFamily="18" charset="0"/>
              <a:cs typeface="Times New Roman" panose="02020603050405020304" pitchFamily="18" charset="0"/>
            </a:endParaRPr>
          </a:p>
          <a:p>
            <a:pPr lvl="1"/>
            <a:r>
              <a:rPr lang="en-US" altLang="zh-CN" sz="2400" dirty="0">
                <a:latin typeface="Times New Roman" panose="02020603050405020304" pitchFamily="18" charset="0"/>
                <a:cs typeface="Times New Roman" panose="02020603050405020304" pitchFamily="18" charset="0"/>
              </a:rPr>
              <a:t>Normalized Discounted Cumulative Gain (NDCG)</a:t>
            </a:r>
          </a:p>
          <a:p>
            <a:endParaRPr kumimoji="1" lang="en-US" altLang="zh-CN" dirty="0"/>
          </a:p>
        </p:txBody>
      </p:sp>
    </p:spTree>
    <p:extLst>
      <p:ext uri="{BB962C8B-B14F-4D97-AF65-F5344CB8AC3E}">
        <p14:creationId xmlns:p14="http://schemas.microsoft.com/office/powerpoint/2010/main" val="2442325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b="1" dirty="0">
                <a:solidFill>
                  <a:srgbClr val="C00000"/>
                </a:solidFill>
              </a:rPr>
              <a:t>排序评价</a:t>
            </a:r>
            <a:r>
              <a:rPr lang="zh-CN" altLang="en-US" b="1" dirty="0" smtClean="0">
                <a:solidFill>
                  <a:srgbClr val="C00000"/>
                </a:solidFill>
              </a:rPr>
              <a:t>指标</a:t>
            </a:r>
            <a:r>
              <a:rPr lang="zh-CN" altLang="en-US" b="1" dirty="0" smtClean="0">
                <a:solidFill>
                  <a:srgbClr val="C00000"/>
                </a:solidFill>
              </a:rPr>
              <a:t>：</a:t>
            </a:r>
            <a:r>
              <a:rPr lang="en-US" altLang="zh-CN" b="1" dirty="0" smtClean="0">
                <a:solidFill>
                  <a:srgbClr val="C00000"/>
                </a:solidFill>
                <a:cs typeface="Times New Roman" panose="02020603050405020304" pitchFamily="18" charset="0"/>
              </a:rPr>
              <a:t>Precision </a:t>
            </a:r>
            <a:r>
              <a:rPr lang="en-US" altLang="zh-CN" b="1" dirty="0">
                <a:solidFill>
                  <a:srgbClr val="C00000"/>
                </a:solidFill>
                <a:cs typeface="Times New Roman" panose="02020603050405020304" pitchFamily="18" charset="0"/>
              </a:rPr>
              <a:t>at K (P@K)</a:t>
            </a:r>
          </a:p>
          <a:p>
            <a:pPr lvl="1">
              <a:lnSpc>
                <a:spcPct val="90000"/>
              </a:lnSpc>
            </a:pPr>
            <a:r>
              <a:rPr lang="zh-CN" altLang="en-US" dirty="0">
                <a:latin typeface="Times New Roman" panose="02020603050405020304" pitchFamily="18" charset="0"/>
                <a:cs typeface="Times New Roman" panose="02020603050405020304" pitchFamily="18" charset="0"/>
              </a:rPr>
              <a:t>设置一个排序</a:t>
            </a:r>
            <a:r>
              <a:rPr lang="zh-CN" altLang="en-US" dirty="0">
                <a:solidFill>
                  <a:srgbClr val="C00000"/>
                </a:solidFill>
                <a:latin typeface="Times New Roman" panose="02020603050405020304" pitchFamily="18" charset="0"/>
                <a:cs typeface="Times New Roman" panose="02020603050405020304" pitchFamily="18" charset="0"/>
              </a:rPr>
              <a:t>位置</a:t>
            </a:r>
            <a:r>
              <a:rPr lang="en-US" altLang="zh-CN" dirty="0">
                <a:solidFill>
                  <a:srgbClr val="C00000"/>
                </a:solidFill>
                <a:latin typeface="Times New Roman" panose="02020603050405020304" pitchFamily="18" charset="0"/>
                <a:cs typeface="Times New Roman" panose="02020603050405020304" pitchFamily="18" charset="0"/>
              </a:rPr>
              <a:t>K</a:t>
            </a:r>
          </a:p>
          <a:p>
            <a:pPr lvl="1">
              <a:lnSpc>
                <a:spcPct val="90000"/>
              </a:lnSpc>
            </a:pPr>
            <a:r>
              <a:rPr lang="zh-CN" altLang="en-US" dirty="0">
                <a:latin typeface="Times New Roman" panose="02020603050405020304" pitchFamily="18" charset="0"/>
                <a:cs typeface="Times New Roman" panose="02020603050405020304" pitchFamily="18" charset="0"/>
              </a:rPr>
              <a:t>计算前</a:t>
            </a:r>
            <a:r>
              <a:rPr lang="en-US" altLang="zh-CN"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个位置</a:t>
            </a:r>
            <a:r>
              <a:rPr lang="zh-CN" altLang="en-US" dirty="0">
                <a:solidFill>
                  <a:srgbClr val="C00000"/>
                </a:solidFill>
                <a:latin typeface="Times New Roman" panose="02020603050405020304" pitchFamily="18" charset="0"/>
                <a:cs typeface="Times New Roman" panose="02020603050405020304" pitchFamily="18" charset="0"/>
              </a:rPr>
              <a:t>相关的文档所占百分比</a:t>
            </a:r>
            <a:endParaRPr lang="en-US" altLang="zh-CN" sz="1600" dirty="0">
              <a:solidFill>
                <a:srgbClr val="C00000"/>
              </a:solidFill>
              <a:latin typeface="Times New Roman" panose="02020603050405020304" pitchFamily="18" charset="0"/>
              <a:cs typeface="Times New Roman" panose="02020603050405020304" pitchFamily="18" charset="0"/>
            </a:endParaRPr>
          </a:p>
          <a:p>
            <a:pPr lvl="1">
              <a:lnSpc>
                <a:spcPct val="90000"/>
              </a:lnSpc>
            </a:pPr>
            <a:r>
              <a:rPr lang="zh-CN" altLang="en-US" dirty="0">
                <a:latin typeface="Times New Roman" panose="02020603050405020304" pitchFamily="18" charset="0"/>
                <a:cs typeface="Times New Roman" panose="02020603050405020304" pitchFamily="18" charset="0"/>
              </a:rPr>
              <a:t>忽略排在</a:t>
            </a:r>
            <a:r>
              <a:rPr lang="en-US" altLang="zh-CN"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个位置之外的文档</a:t>
            </a:r>
            <a:endParaRPr lang="en-US" altLang="zh-CN" dirty="0">
              <a:latin typeface="Times New Roman" panose="02020603050405020304" pitchFamily="18" charset="0"/>
              <a:cs typeface="Times New Roman" panose="02020603050405020304" pitchFamily="18" charset="0"/>
            </a:endParaRPr>
          </a:p>
          <a:p>
            <a:pPr lvl="1">
              <a:lnSpc>
                <a:spcPct val="90000"/>
              </a:lnSpc>
            </a:pPr>
            <a:r>
              <a:rPr lang="zh-CN" altLang="en-US" dirty="0">
                <a:latin typeface="Times New Roman" panose="02020603050405020304" pitchFamily="18" charset="0"/>
                <a:cs typeface="Times New Roman" panose="02020603050405020304" pitchFamily="18" charset="0"/>
              </a:rPr>
              <a:t>举例：绿色</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相关；红色</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不相关</a:t>
            </a:r>
            <a:endParaRPr lang="en-US" altLang="zh-CN" dirty="0">
              <a:latin typeface="Times New Roman" panose="02020603050405020304" pitchFamily="18" charset="0"/>
              <a:cs typeface="Times New Roman" panose="02020603050405020304" pitchFamily="18" charset="0"/>
            </a:endParaRPr>
          </a:p>
          <a:p>
            <a:endParaRPr kumimoji="1" lang="en-US" altLang="zh-CN" dirty="0"/>
          </a:p>
        </p:txBody>
      </p:sp>
      <p:pic>
        <p:nvPicPr>
          <p:cNvPr id="4"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7906" y="3559973"/>
            <a:ext cx="1674186" cy="346101"/>
          </a:xfrm>
          <a:prstGeom prst="rect">
            <a:avLst/>
          </a:prstGeom>
          <a:noFill/>
          <a:ln>
            <a:noFill/>
          </a:ln>
          <a:scene3d>
            <a:camera prst="orthographicFront">
              <a:rot lat="0" lon="0" rev="5400000"/>
            </a:camera>
            <a:lightRig rig="threePt" dir="t"/>
          </a:scene3d>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矩形 4"/>
          <p:cNvSpPr/>
          <p:nvPr/>
        </p:nvSpPr>
        <p:spPr>
          <a:xfrm>
            <a:off x="3803583" y="2763528"/>
            <a:ext cx="1917032" cy="1938992"/>
          </a:xfrm>
          <a:prstGeom prst="rect">
            <a:avLst/>
          </a:prstGeom>
          <a:solidFill>
            <a:schemeClr val="accent3">
              <a:lumMod val="20000"/>
              <a:lumOff val="80000"/>
            </a:schemeClr>
          </a:solidFill>
          <a:ln>
            <a:solidFill>
              <a:schemeClr val="accent1"/>
            </a:solidFill>
          </a:ln>
        </p:spPr>
        <p:txBody>
          <a:bodyPr wrap="square">
            <a:spAutoFit/>
          </a:bodyPr>
          <a:lstStyle/>
          <a:p>
            <a:r>
              <a:rPr lang="zh-CN" altLang="en-US" sz="2400" dirty="0"/>
              <a:t>P@1 = 1/1         </a:t>
            </a:r>
          </a:p>
          <a:p>
            <a:r>
              <a:rPr lang="zh-CN" altLang="en-US" sz="2400" dirty="0"/>
              <a:t>P@2 = 1/2</a:t>
            </a:r>
          </a:p>
          <a:p>
            <a:r>
              <a:rPr lang="zh-CN" altLang="en-US" sz="2400" dirty="0"/>
              <a:t>P@3 = 2/3 </a:t>
            </a:r>
          </a:p>
          <a:p>
            <a:r>
              <a:rPr lang="zh-CN" altLang="en-US" sz="2400" dirty="0"/>
              <a:t>P@4 = 2/4</a:t>
            </a:r>
          </a:p>
          <a:p>
            <a:r>
              <a:rPr lang="zh-CN" altLang="en-US" sz="2400" dirty="0"/>
              <a:t>P@5 = 3/5</a:t>
            </a:r>
          </a:p>
        </p:txBody>
      </p:sp>
      <p:sp>
        <p:nvSpPr>
          <p:cNvPr id="6" name="箭头: 下 2">
            <a:extLst>
              <a:ext uri="{FF2B5EF4-FFF2-40B4-BE49-F238E27FC236}">
                <a16:creationId xmlns:a16="http://schemas.microsoft.com/office/drawing/2014/main" id="{BD919953-940B-4BC8-981A-38C9057D32E0}"/>
              </a:ext>
            </a:extLst>
          </p:cNvPr>
          <p:cNvSpPr/>
          <p:nvPr/>
        </p:nvSpPr>
        <p:spPr>
          <a:xfrm>
            <a:off x="5751054" y="2856840"/>
            <a:ext cx="335280" cy="324036"/>
          </a:xfrm>
          <a:prstGeom prst="downArrow">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下 3">
            <a:extLst>
              <a:ext uri="{FF2B5EF4-FFF2-40B4-BE49-F238E27FC236}">
                <a16:creationId xmlns:a16="http://schemas.microsoft.com/office/drawing/2014/main" id="{85A26477-94A8-4EB1-AB49-E7BC1F000385}"/>
              </a:ext>
            </a:extLst>
          </p:cNvPr>
          <p:cNvSpPr/>
          <p:nvPr/>
        </p:nvSpPr>
        <p:spPr>
          <a:xfrm>
            <a:off x="6212220" y="2820831"/>
            <a:ext cx="335280" cy="720090"/>
          </a:xfrm>
          <a:prstGeom prst="downArrow">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下 4">
            <a:extLst>
              <a:ext uri="{FF2B5EF4-FFF2-40B4-BE49-F238E27FC236}">
                <a16:creationId xmlns:a16="http://schemas.microsoft.com/office/drawing/2014/main" id="{E75B825A-39DA-4737-8084-122A243A4801}"/>
              </a:ext>
            </a:extLst>
          </p:cNvPr>
          <p:cNvSpPr/>
          <p:nvPr/>
        </p:nvSpPr>
        <p:spPr>
          <a:xfrm>
            <a:off x="6817895" y="2856572"/>
            <a:ext cx="335280" cy="1049502"/>
          </a:xfrm>
          <a:prstGeom prst="downArrow">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下 5">
            <a:extLst>
              <a:ext uri="{FF2B5EF4-FFF2-40B4-BE49-F238E27FC236}">
                <a16:creationId xmlns:a16="http://schemas.microsoft.com/office/drawing/2014/main" id="{DB79EE90-3DB1-474D-8073-997551C95EA8}"/>
              </a:ext>
            </a:extLst>
          </p:cNvPr>
          <p:cNvSpPr/>
          <p:nvPr/>
        </p:nvSpPr>
        <p:spPr>
          <a:xfrm>
            <a:off x="7415434" y="2727262"/>
            <a:ext cx="335280" cy="1474796"/>
          </a:xfrm>
          <a:prstGeom prst="downArrow">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6">
            <a:extLst>
              <a:ext uri="{FF2B5EF4-FFF2-40B4-BE49-F238E27FC236}">
                <a16:creationId xmlns:a16="http://schemas.microsoft.com/office/drawing/2014/main" id="{40FFCBF3-CA59-49BF-84C8-36A5C9A8958C}"/>
              </a:ext>
            </a:extLst>
          </p:cNvPr>
          <p:cNvSpPr/>
          <p:nvPr/>
        </p:nvSpPr>
        <p:spPr>
          <a:xfrm>
            <a:off x="7950372" y="2724344"/>
            <a:ext cx="335280" cy="1845948"/>
          </a:xfrm>
          <a:prstGeom prst="downArrow">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38FBB6F8-7BA8-4309-95BC-AFB53775F7BF}"/>
              </a:ext>
            </a:extLst>
          </p:cNvPr>
          <p:cNvCxnSpPr>
            <a:cxnSpLocks/>
            <a:endCxn id="6" idx="2"/>
          </p:cNvCxnSpPr>
          <p:nvPr/>
        </p:nvCxnSpPr>
        <p:spPr>
          <a:xfrm>
            <a:off x="3903026" y="3157616"/>
            <a:ext cx="2015668" cy="2326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AA9B85-522A-4586-9C20-54DBCD49456F}"/>
              </a:ext>
            </a:extLst>
          </p:cNvPr>
          <p:cNvCxnSpPr>
            <a:endCxn id="7" idx="2"/>
          </p:cNvCxnSpPr>
          <p:nvPr/>
        </p:nvCxnSpPr>
        <p:spPr>
          <a:xfrm>
            <a:off x="3908087" y="3524232"/>
            <a:ext cx="2471773" cy="16689"/>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1571927-5E76-4BE8-973A-56372F065558}"/>
              </a:ext>
            </a:extLst>
          </p:cNvPr>
          <p:cNvCxnSpPr>
            <a:endCxn id="8" idx="2"/>
          </p:cNvCxnSpPr>
          <p:nvPr/>
        </p:nvCxnSpPr>
        <p:spPr>
          <a:xfrm>
            <a:off x="3907972" y="3906074"/>
            <a:ext cx="3077563" cy="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0B2901E4-B6C6-43A0-8858-B14B6291EF01}"/>
              </a:ext>
            </a:extLst>
          </p:cNvPr>
          <p:cNvCxnSpPr>
            <a:cxnSpLocks/>
            <a:endCxn id="9" idx="2"/>
          </p:cNvCxnSpPr>
          <p:nvPr/>
        </p:nvCxnSpPr>
        <p:spPr>
          <a:xfrm flipV="1">
            <a:off x="3907972" y="4202058"/>
            <a:ext cx="3675102" cy="2523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CDA87AE-702C-48C4-8C08-8037001650D5}"/>
              </a:ext>
            </a:extLst>
          </p:cNvPr>
          <p:cNvCxnSpPr>
            <a:endCxn id="10" idx="2"/>
          </p:cNvCxnSpPr>
          <p:nvPr/>
        </p:nvCxnSpPr>
        <p:spPr>
          <a:xfrm flipV="1">
            <a:off x="3907972" y="4570292"/>
            <a:ext cx="4210040" cy="48879"/>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39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b="1" dirty="0">
                <a:solidFill>
                  <a:srgbClr val="C00000"/>
                </a:solidFill>
              </a:rPr>
              <a:t>排序评价</a:t>
            </a:r>
            <a:r>
              <a:rPr lang="zh-CN" altLang="en-US" b="1" dirty="0" smtClean="0">
                <a:solidFill>
                  <a:srgbClr val="C00000"/>
                </a:solidFill>
              </a:rPr>
              <a:t>指标：</a:t>
            </a:r>
            <a:r>
              <a:rPr lang="en-US" altLang="zh-CN" b="1" dirty="0" smtClean="0">
                <a:solidFill>
                  <a:srgbClr val="C00000"/>
                </a:solidFill>
              </a:rPr>
              <a:t>Mean Average Precision (MAP)</a:t>
            </a:r>
          </a:p>
          <a:p>
            <a:pPr lvl="1">
              <a:lnSpc>
                <a:spcPct val="90000"/>
              </a:lnSpc>
            </a:pPr>
            <a:r>
              <a:rPr lang="en-US" altLang="zh-CN" sz="1900" dirty="0" smtClean="0">
                <a:latin typeface="Times New Roman" panose="02020603050405020304" pitchFamily="18" charset="0"/>
                <a:cs typeface="Times New Roman" panose="02020603050405020304" pitchFamily="18" charset="0"/>
              </a:rPr>
              <a:t>1</a:t>
            </a:r>
            <a:r>
              <a:rPr lang="zh-CN" altLang="en-US" sz="1900" dirty="0">
                <a:latin typeface="Times New Roman" panose="02020603050405020304" pitchFamily="18" charset="0"/>
                <a:cs typeface="Times New Roman" panose="02020603050405020304" pitchFamily="18" charset="0"/>
              </a:rPr>
              <a:t>，考虑出现过</a:t>
            </a:r>
            <a:r>
              <a:rPr lang="zh-CN" altLang="en-US" sz="1900" b="1" dirty="0">
                <a:solidFill>
                  <a:srgbClr val="C00000"/>
                </a:solidFill>
                <a:latin typeface="Times New Roman" panose="02020603050405020304" pitchFamily="18" charset="0"/>
                <a:cs typeface="Times New Roman" panose="02020603050405020304" pitchFamily="18" charset="0"/>
              </a:rPr>
              <a:t>相关文档</a:t>
            </a:r>
            <a:r>
              <a:rPr lang="zh-CN" altLang="en-US" sz="1900" dirty="0">
                <a:solidFill>
                  <a:srgbClr val="C00000"/>
                </a:solidFill>
                <a:latin typeface="Times New Roman" panose="02020603050405020304" pitchFamily="18" charset="0"/>
                <a:cs typeface="Times New Roman" panose="02020603050405020304" pitchFamily="18" charset="0"/>
              </a:rPr>
              <a:t>的位置</a:t>
            </a:r>
            <a:endParaRPr lang="en-US" altLang="zh-CN" sz="1900" dirty="0">
              <a:solidFill>
                <a:srgbClr val="C00000"/>
              </a:solidFill>
              <a:latin typeface="Times New Roman" panose="02020603050405020304" pitchFamily="18" charset="0"/>
              <a:cs typeface="Times New Roman" panose="02020603050405020304" pitchFamily="18" charset="0"/>
            </a:endParaRPr>
          </a:p>
          <a:p>
            <a:pPr lvl="2">
              <a:lnSpc>
                <a:spcPct val="90000"/>
              </a:lnSpc>
            </a:pPr>
            <a:r>
              <a:rPr lang="en-US" altLang="zh-CN" dirty="0">
                <a:solidFill>
                  <a:srgbClr val="C00000"/>
                </a:solidFill>
                <a:latin typeface="Times New Roman" panose="02020603050405020304" pitchFamily="18" charset="0"/>
                <a:cs typeface="Times New Roman" panose="02020603050405020304" pitchFamily="18" charset="0"/>
              </a:rPr>
              <a:t>K</a:t>
            </a:r>
            <a:r>
              <a:rPr lang="en-US" altLang="zh-CN" baseline="-25000" dirty="0">
                <a:solidFill>
                  <a:srgbClr val="C00000"/>
                </a:solidFill>
                <a:latin typeface="Times New Roman" panose="02020603050405020304" pitchFamily="18" charset="0"/>
                <a:cs typeface="Times New Roman" panose="02020603050405020304" pitchFamily="18" charset="0"/>
              </a:rPr>
              <a:t>1</a:t>
            </a:r>
            <a:r>
              <a:rPr lang="en-US" altLang="zh-CN" dirty="0">
                <a:solidFill>
                  <a:srgbClr val="C00000"/>
                </a:solidFill>
                <a:latin typeface="Times New Roman" panose="02020603050405020304" pitchFamily="18" charset="0"/>
                <a:cs typeface="Times New Roman" panose="02020603050405020304" pitchFamily="18" charset="0"/>
              </a:rPr>
              <a:t>, K</a:t>
            </a:r>
            <a:r>
              <a:rPr lang="en-US" altLang="zh-CN" baseline="-25000" dirty="0">
                <a:solidFill>
                  <a:srgbClr val="C00000"/>
                </a:solidFill>
                <a:latin typeface="Times New Roman" panose="02020603050405020304" pitchFamily="18" charset="0"/>
                <a:cs typeface="Times New Roman" panose="02020603050405020304" pitchFamily="18" charset="0"/>
              </a:rPr>
              <a:t>2</a:t>
            </a:r>
            <a:r>
              <a:rPr lang="en-US" altLang="zh-CN" dirty="0">
                <a:solidFill>
                  <a:srgbClr val="C00000"/>
                </a:solidFill>
                <a:latin typeface="Times New Roman" panose="02020603050405020304" pitchFamily="18" charset="0"/>
                <a:cs typeface="Times New Roman" panose="02020603050405020304" pitchFamily="18" charset="0"/>
              </a:rPr>
              <a:t>, … K</a:t>
            </a:r>
            <a:r>
              <a:rPr lang="en-US" altLang="zh-CN" baseline="-25000" dirty="0">
                <a:solidFill>
                  <a:srgbClr val="C00000"/>
                </a:solidFill>
                <a:latin typeface="Times New Roman" panose="02020603050405020304" pitchFamily="18" charset="0"/>
                <a:cs typeface="Times New Roman" panose="02020603050405020304" pitchFamily="18" charset="0"/>
              </a:rPr>
              <a:t>R</a:t>
            </a:r>
            <a:endParaRPr lang="en-US" altLang="zh-CN" sz="1150" dirty="0">
              <a:solidFill>
                <a:srgbClr val="C00000"/>
              </a:solidFill>
              <a:latin typeface="Times New Roman" panose="02020603050405020304" pitchFamily="18" charset="0"/>
              <a:cs typeface="Times New Roman" panose="02020603050405020304" pitchFamily="18" charset="0"/>
            </a:endParaRPr>
          </a:p>
          <a:p>
            <a:pPr lvl="1">
              <a:lnSpc>
                <a:spcPct val="90000"/>
              </a:lnSpc>
            </a:pPr>
            <a:r>
              <a:rPr lang="en-US" altLang="zh-CN" sz="1900" dirty="0">
                <a:latin typeface="Times New Roman" panose="02020603050405020304" pitchFamily="18" charset="0"/>
                <a:cs typeface="Times New Roman" panose="02020603050405020304" pitchFamily="18" charset="0"/>
              </a:rPr>
              <a:t>2</a:t>
            </a:r>
            <a:r>
              <a:rPr lang="zh-CN" altLang="en-US" sz="1900" dirty="0">
                <a:latin typeface="Times New Roman" panose="02020603050405020304" pitchFamily="18" charset="0"/>
                <a:cs typeface="Times New Roman" panose="02020603050405020304" pitchFamily="18" charset="0"/>
              </a:rPr>
              <a:t>，分别计算位置</a:t>
            </a:r>
            <a:r>
              <a:rPr lang="en-US" altLang="zh-CN" sz="1900" dirty="0">
                <a:latin typeface="Times New Roman" panose="02020603050405020304" pitchFamily="18" charset="0"/>
                <a:cs typeface="Times New Roman" panose="02020603050405020304" pitchFamily="18" charset="0"/>
              </a:rPr>
              <a:t>K</a:t>
            </a:r>
            <a:r>
              <a:rPr lang="en-US" altLang="zh-CN" sz="1900" baseline="-25000" dirty="0">
                <a:latin typeface="Times New Roman" panose="02020603050405020304" pitchFamily="18" charset="0"/>
                <a:cs typeface="Times New Roman" panose="02020603050405020304" pitchFamily="18" charset="0"/>
              </a:rPr>
              <a:t>1</a:t>
            </a:r>
            <a:r>
              <a:rPr lang="en-US" altLang="zh-CN" sz="1900" dirty="0">
                <a:latin typeface="Times New Roman" panose="02020603050405020304" pitchFamily="18" charset="0"/>
                <a:cs typeface="Times New Roman" panose="02020603050405020304" pitchFamily="18" charset="0"/>
              </a:rPr>
              <a:t>, K</a:t>
            </a:r>
            <a:r>
              <a:rPr lang="en-US" altLang="zh-CN" sz="1900" baseline="-25000" dirty="0">
                <a:latin typeface="Times New Roman" panose="02020603050405020304" pitchFamily="18" charset="0"/>
                <a:cs typeface="Times New Roman" panose="02020603050405020304" pitchFamily="18" charset="0"/>
              </a:rPr>
              <a:t>2</a:t>
            </a:r>
            <a:r>
              <a:rPr lang="en-US" altLang="zh-CN" sz="1900" dirty="0">
                <a:latin typeface="Times New Roman" panose="02020603050405020304" pitchFamily="18" charset="0"/>
                <a:cs typeface="Times New Roman" panose="02020603050405020304" pitchFamily="18" charset="0"/>
              </a:rPr>
              <a:t>, … K</a:t>
            </a:r>
            <a:r>
              <a:rPr lang="en-US" altLang="zh-CN" sz="1900" baseline="-25000" dirty="0">
                <a:latin typeface="Times New Roman" panose="02020603050405020304" pitchFamily="18" charset="0"/>
                <a:cs typeface="Times New Roman" panose="02020603050405020304" pitchFamily="18" charset="0"/>
              </a:rPr>
              <a:t>R</a:t>
            </a:r>
            <a:r>
              <a:rPr lang="zh-CN" altLang="en-US" sz="1900" dirty="0">
                <a:latin typeface="Times New Roman" panose="02020603050405020304" pitchFamily="18" charset="0"/>
                <a:cs typeface="Times New Roman" panose="02020603050405020304" pitchFamily="18" charset="0"/>
              </a:rPr>
              <a:t>的</a:t>
            </a:r>
            <a:r>
              <a:rPr lang="en-US" altLang="zh-CN" sz="1900" dirty="0">
                <a:latin typeface="Times New Roman" panose="02020603050405020304" pitchFamily="18" charset="0"/>
                <a:cs typeface="Times New Roman" panose="02020603050405020304" pitchFamily="18" charset="0"/>
              </a:rPr>
              <a:t>P@K</a:t>
            </a:r>
            <a:endParaRPr lang="en-US" altLang="zh-CN" sz="1000" baseline="-25000" dirty="0">
              <a:latin typeface="Times New Roman" panose="02020603050405020304" pitchFamily="18" charset="0"/>
              <a:cs typeface="Times New Roman" panose="02020603050405020304" pitchFamily="18" charset="0"/>
            </a:endParaRPr>
          </a:p>
          <a:p>
            <a:pPr lvl="1">
              <a:lnSpc>
                <a:spcPct val="90000"/>
              </a:lnSpc>
            </a:pPr>
            <a:r>
              <a:rPr lang="en-US" altLang="zh-CN" sz="1900" dirty="0">
                <a:latin typeface="Times New Roman" panose="02020603050405020304" pitchFamily="18" charset="0"/>
                <a:cs typeface="Times New Roman" panose="02020603050405020304" pitchFamily="18" charset="0"/>
              </a:rPr>
              <a:t>3</a:t>
            </a:r>
            <a:r>
              <a:rPr lang="zh-CN" altLang="en-US" sz="1900" dirty="0">
                <a:latin typeface="Times New Roman" panose="02020603050405020304" pitchFamily="18" charset="0"/>
                <a:cs typeface="Times New Roman" panose="02020603050405020304" pitchFamily="18" charset="0"/>
              </a:rPr>
              <a:t>，</a:t>
            </a:r>
            <a:r>
              <a:rPr lang="en-US" altLang="zh-CN" sz="1900" dirty="0">
                <a:latin typeface="Times New Roman" panose="02020603050405020304" pitchFamily="18" charset="0"/>
                <a:cs typeface="Times New Roman" panose="02020603050405020304" pitchFamily="18" charset="0"/>
              </a:rPr>
              <a:t>Average Precision = average of P@K</a:t>
            </a:r>
          </a:p>
          <a:p>
            <a:pPr lvl="1">
              <a:lnSpc>
                <a:spcPct val="90000"/>
              </a:lnSpc>
            </a:pPr>
            <a:endParaRPr lang="en-US" altLang="zh-CN" sz="1900" dirty="0">
              <a:latin typeface="Times New Roman" panose="02020603050405020304" pitchFamily="18" charset="0"/>
              <a:cs typeface="Times New Roman" panose="02020603050405020304" pitchFamily="18" charset="0"/>
            </a:endParaRPr>
          </a:p>
          <a:p>
            <a:pPr lvl="1">
              <a:lnSpc>
                <a:spcPct val="90000"/>
              </a:lnSpc>
            </a:pPr>
            <a:endParaRPr lang="en-US" altLang="zh-CN" sz="1900" dirty="0">
              <a:latin typeface="Times New Roman" panose="02020603050405020304" pitchFamily="18" charset="0"/>
              <a:cs typeface="Times New Roman" panose="02020603050405020304" pitchFamily="18" charset="0"/>
            </a:endParaRPr>
          </a:p>
          <a:p>
            <a:pPr lvl="1">
              <a:lnSpc>
                <a:spcPct val="90000"/>
              </a:lnSpc>
            </a:pPr>
            <a:endParaRPr lang="en-US" altLang="zh-CN" sz="1900" dirty="0">
              <a:latin typeface="Times New Roman" panose="02020603050405020304" pitchFamily="18" charset="0"/>
              <a:cs typeface="Times New Roman" panose="02020603050405020304" pitchFamily="18" charset="0"/>
            </a:endParaRPr>
          </a:p>
          <a:p>
            <a:pPr lvl="1"/>
            <a:r>
              <a:rPr lang="en-US" altLang="zh-CN" sz="1900" dirty="0">
                <a:latin typeface="Times New Roman" panose="02020603050405020304" pitchFamily="18" charset="0"/>
                <a:cs typeface="Times New Roman" panose="02020603050405020304" pitchFamily="18" charset="0"/>
              </a:rPr>
              <a:t>4</a:t>
            </a:r>
            <a:r>
              <a:rPr lang="zh-CN" altLang="en-US" sz="19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MAP: </a:t>
            </a:r>
            <a:r>
              <a:rPr lang="zh-CN" altLang="en-US" sz="2200" dirty="0">
                <a:latin typeface="Times New Roman" panose="02020603050405020304" pitchFamily="18" charset="0"/>
                <a:cs typeface="Times New Roman" panose="02020603050405020304" pitchFamily="18" charset="0"/>
              </a:rPr>
              <a:t>在</a:t>
            </a:r>
            <a:r>
              <a:rPr lang="zh-CN" altLang="en-US" sz="2200" b="1" dirty="0">
                <a:solidFill>
                  <a:srgbClr val="C00000"/>
                </a:solidFill>
                <a:latin typeface="Microsoft YaHei Light" panose="020B0502040204020203" pitchFamily="34" charset="-122"/>
                <a:ea typeface="Microsoft YaHei Light" panose="020B0502040204020203" pitchFamily="34" charset="-122"/>
                <a:cs typeface="Times New Roman" panose="02020603050405020304" pitchFamily="18" charset="0"/>
              </a:rPr>
              <a:t>所有的测试查询</a:t>
            </a:r>
            <a:r>
              <a:rPr lang="zh-CN" altLang="en-US" sz="2200" dirty="0">
                <a:latin typeface="Times New Roman" panose="02020603050405020304" pitchFamily="18" charset="0"/>
                <a:cs typeface="Times New Roman" panose="02020603050405020304" pitchFamily="18" charset="0"/>
              </a:rPr>
              <a:t>上计算</a:t>
            </a:r>
            <a:r>
              <a:rPr lang="en-US" altLang="zh-CN" sz="2200" dirty="0" err="1">
                <a:latin typeface="Times New Roman" panose="02020603050405020304" pitchFamily="18" charset="0"/>
                <a:cs typeface="Times New Roman" panose="02020603050405020304" pitchFamily="18" charset="0"/>
              </a:rPr>
              <a:t>avgP</a:t>
            </a:r>
            <a:r>
              <a:rPr lang="zh-CN" altLang="en-US" sz="2200" dirty="0">
                <a:latin typeface="Times New Roman" panose="02020603050405020304" pitchFamily="18" charset="0"/>
                <a:cs typeface="Times New Roman" panose="02020603050405020304" pitchFamily="18" charset="0"/>
              </a:rPr>
              <a:t>的平均值</a:t>
            </a:r>
            <a:endParaRPr lang="en-US" altLang="zh-CN" sz="2200" dirty="0">
              <a:latin typeface="Times New Roman" panose="02020603050405020304" pitchFamily="18" charset="0"/>
              <a:cs typeface="Times New Roman" panose="02020603050405020304" pitchFamily="18" charset="0"/>
            </a:endParaRPr>
          </a:p>
          <a:p>
            <a:pPr lvl="2"/>
            <a:r>
              <a:rPr lang="en-US" altLang="zh-CN" sz="2000" dirty="0">
                <a:latin typeface="Times New Roman" panose="02020603050405020304" pitchFamily="18" charset="0"/>
                <a:cs typeface="Times New Roman" panose="02020603050405020304" pitchFamily="18" charset="0"/>
              </a:rPr>
              <a:t>q1,q2,q3,….</a:t>
            </a:r>
            <a:endParaRPr lang="zh-CN" altLang="en-US" sz="2000" dirty="0"/>
          </a:p>
          <a:p>
            <a:pPr>
              <a:lnSpc>
                <a:spcPct val="90000"/>
              </a:lnSpc>
            </a:pPr>
            <a:endParaRPr lang="en-US" altLang="zh-CN" sz="2100" dirty="0">
              <a:latin typeface="Times New Roman" panose="02020603050405020304" pitchFamily="18" charset="0"/>
              <a:cs typeface="Times New Roman" panose="02020603050405020304" pitchFamily="18" charset="0"/>
            </a:endParaRPr>
          </a:p>
          <a:p>
            <a:endParaRPr kumimoji="1" lang="en-US" altLang="zh-CN" dirty="0"/>
          </a:p>
        </p:txBody>
      </p:sp>
      <p:pic>
        <p:nvPicPr>
          <p:cNvPr id="4"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6759" y="2018283"/>
            <a:ext cx="292641" cy="1626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8"/>
          <p:cNvGraphicFramePr>
            <a:graphicFrameLocks noChangeAspect="1"/>
          </p:cNvGraphicFramePr>
          <p:nvPr>
            <p:extLst>
              <p:ext uri="{D42A27DB-BD31-4B8C-83A1-F6EECF244321}">
                <p14:modId xmlns:p14="http://schemas.microsoft.com/office/powerpoint/2010/main" val="1250860542"/>
              </p:ext>
            </p:extLst>
          </p:nvPr>
        </p:nvGraphicFramePr>
        <p:xfrm>
          <a:off x="1541020" y="2576617"/>
          <a:ext cx="3832429" cy="769367"/>
        </p:xfrm>
        <a:graphic>
          <a:graphicData uri="http://schemas.openxmlformats.org/presentationml/2006/ole">
            <mc:AlternateContent xmlns:mc="http://schemas.openxmlformats.org/markup-compatibility/2006">
              <mc:Choice xmlns:v="urn:schemas-microsoft-com:vml" Requires="v">
                <p:oleObj spid="_x0000_s2067" name="公式" r:id="rId4" imgW="2197080" imgH="457200" progId="Equation.3">
                  <p:embed/>
                </p:oleObj>
              </mc:Choice>
              <mc:Fallback>
                <p:oleObj name="公式" r:id="rId4" imgW="2197080" imgH="457200" progId="Equation.3">
                  <p:embed/>
                  <p:pic>
                    <p:nvPicPr>
                      <p:cNvPr id="5122" name="Object 8"/>
                      <p:cNvPicPr>
                        <a:picLocks noChangeAspect="1" noChangeArrowheads="1"/>
                      </p:cNvPicPr>
                      <p:nvPr/>
                    </p:nvPicPr>
                    <p:blipFill>
                      <a:blip r:embed="rId5"/>
                      <a:srcRect/>
                      <a:stretch>
                        <a:fillRect/>
                      </a:stretch>
                    </p:blipFill>
                    <p:spPr bwMode="auto">
                      <a:xfrm>
                        <a:off x="1541020" y="2576617"/>
                        <a:ext cx="3832429" cy="769367"/>
                      </a:xfrm>
                      <a:prstGeom prst="rect">
                        <a:avLst/>
                      </a:prstGeom>
                      <a:noFill/>
                      <a:ln>
                        <a:noFill/>
                      </a:ln>
                    </p:spPr>
                  </p:pic>
                </p:oleObj>
              </mc:Fallback>
            </mc:AlternateContent>
          </a:graphicData>
        </a:graphic>
      </p:graphicFrame>
      <p:sp>
        <p:nvSpPr>
          <p:cNvPr id="6" name="左箭头 5"/>
          <p:cNvSpPr/>
          <p:nvPr/>
        </p:nvSpPr>
        <p:spPr>
          <a:xfrm>
            <a:off x="5473574" y="2705664"/>
            <a:ext cx="457888" cy="3818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形标注 6"/>
          <p:cNvSpPr/>
          <p:nvPr/>
        </p:nvSpPr>
        <p:spPr>
          <a:xfrm>
            <a:off x="5931462" y="1803400"/>
            <a:ext cx="2358828" cy="1696255"/>
          </a:xfrm>
          <a:prstGeom prst="wedgeEllipseCallout">
            <a:avLst>
              <a:gd name="adj1" fmla="val 59842"/>
              <a:gd name="adj2" fmla="val 1333"/>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400" dirty="0">
                <a:solidFill>
                  <a:sysClr val="windowText" lastClr="000000"/>
                </a:solidFill>
              </a:rPr>
              <a:t>1.</a:t>
            </a:r>
            <a:r>
              <a:rPr lang="zh-CN" altLang="en-US" sz="1400" dirty="0">
                <a:solidFill>
                  <a:sysClr val="windowText" lastClr="000000"/>
                </a:solidFill>
              </a:rPr>
              <a:t>在</a:t>
            </a:r>
            <a:r>
              <a:rPr lang="en-US" altLang="zh-CN" sz="1400" dirty="0">
                <a:solidFill>
                  <a:sysClr val="windowText" lastClr="000000"/>
                </a:solidFill>
              </a:rPr>
              <a:t>1</a:t>
            </a:r>
            <a:r>
              <a:rPr lang="zh-CN" altLang="en-US" sz="1400" dirty="0">
                <a:solidFill>
                  <a:sysClr val="windowText" lastClr="000000"/>
                </a:solidFill>
              </a:rPr>
              <a:t>，</a:t>
            </a:r>
            <a:r>
              <a:rPr lang="en-US" altLang="zh-CN" sz="1400" dirty="0">
                <a:solidFill>
                  <a:sysClr val="windowText" lastClr="000000"/>
                </a:solidFill>
              </a:rPr>
              <a:t>3</a:t>
            </a:r>
            <a:r>
              <a:rPr lang="zh-CN" altLang="en-US" sz="1400" dirty="0">
                <a:solidFill>
                  <a:sysClr val="windowText" lastClr="000000"/>
                </a:solidFill>
              </a:rPr>
              <a:t>，</a:t>
            </a:r>
            <a:r>
              <a:rPr lang="en-US" altLang="zh-CN" sz="1400" dirty="0">
                <a:solidFill>
                  <a:sysClr val="windowText" lastClr="000000"/>
                </a:solidFill>
              </a:rPr>
              <a:t>5</a:t>
            </a:r>
            <a:r>
              <a:rPr lang="zh-CN" altLang="en-US" sz="1400" dirty="0">
                <a:solidFill>
                  <a:sysClr val="windowText" lastClr="000000"/>
                </a:solidFill>
              </a:rPr>
              <a:t>等位置出现过相关文档</a:t>
            </a:r>
            <a:endParaRPr lang="en-US" altLang="zh-CN" sz="1400" dirty="0">
              <a:solidFill>
                <a:sysClr val="windowText" lastClr="000000"/>
              </a:solidFill>
            </a:endParaRPr>
          </a:p>
          <a:p>
            <a:pPr algn="just"/>
            <a:r>
              <a:rPr lang="en-US" altLang="zh-CN" sz="1400" dirty="0">
                <a:solidFill>
                  <a:sysClr val="windowText" lastClr="000000"/>
                </a:solidFill>
              </a:rPr>
              <a:t>2.P@K</a:t>
            </a:r>
            <a:r>
              <a:rPr lang="zh-CN" altLang="en-US" sz="1400" dirty="0">
                <a:solidFill>
                  <a:sysClr val="windowText" lastClr="000000"/>
                </a:solidFill>
              </a:rPr>
              <a:t>分别是</a:t>
            </a:r>
            <a:r>
              <a:rPr lang="en-US" altLang="zh-CN" sz="1400" dirty="0">
                <a:solidFill>
                  <a:sysClr val="windowText" lastClr="000000"/>
                </a:solidFill>
              </a:rPr>
              <a:t>1/1,2/3,3/5</a:t>
            </a:r>
          </a:p>
          <a:p>
            <a:pPr algn="just"/>
            <a:r>
              <a:rPr lang="en-US" altLang="zh-CN" sz="1400" dirty="0">
                <a:solidFill>
                  <a:sysClr val="windowText" lastClr="000000"/>
                </a:solidFill>
              </a:rPr>
              <a:t>3.</a:t>
            </a:r>
            <a:r>
              <a:rPr lang="zh-CN" altLang="en-US" sz="1400" dirty="0">
                <a:solidFill>
                  <a:sysClr val="windowText" lastClr="000000"/>
                </a:solidFill>
              </a:rPr>
              <a:t>总共有</a:t>
            </a:r>
            <a:r>
              <a:rPr lang="en-US" altLang="zh-CN" sz="1400" dirty="0">
                <a:solidFill>
                  <a:sysClr val="windowText" lastClr="000000"/>
                </a:solidFill>
              </a:rPr>
              <a:t>3</a:t>
            </a:r>
            <a:r>
              <a:rPr lang="zh-CN" altLang="en-US" sz="1400" dirty="0">
                <a:solidFill>
                  <a:sysClr val="windowText" lastClr="000000"/>
                </a:solidFill>
              </a:rPr>
              <a:t>个位置</a:t>
            </a:r>
          </a:p>
        </p:txBody>
      </p:sp>
    </p:spTree>
    <p:extLst>
      <p:ext uri="{BB962C8B-B14F-4D97-AF65-F5344CB8AC3E}">
        <p14:creationId xmlns:p14="http://schemas.microsoft.com/office/powerpoint/2010/main" val="3478657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b="1" dirty="0">
                <a:solidFill>
                  <a:srgbClr val="C00000"/>
                </a:solidFill>
              </a:rPr>
              <a:t>排序评价</a:t>
            </a:r>
            <a:r>
              <a:rPr lang="zh-CN" altLang="en-US" b="1" dirty="0" smtClean="0">
                <a:solidFill>
                  <a:srgbClr val="C00000"/>
                </a:solidFill>
              </a:rPr>
              <a:t>指标：</a:t>
            </a:r>
            <a:r>
              <a:rPr lang="en-US" altLang="zh-CN" b="1" dirty="0" smtClean="0">
                <a:solidFill>
                  <a:srgbClr val="C00000"/>
                </a:solidFill>
                <a:cs typeface="Times New Roman" panose="02020603050405020304" pitchFamily="18" charset="0"/>
              </a:rPr>
              <a:t>Mean </a:t>
            </a:r>
            <a:r>
              <a:rPr lang="en-US" altLang="zh-CN" b="1" dirty="0">
                <a:solidFill>
                  <a:srgbClr val="C00000"/>
                </a:solidFill>
                <a:cs typeface="Times New Roman" panose="02020603050405020304" pitchFamily="18" charset="0"/>
              </a:rPr>
              <a:t>Average Precision (MAP)</a:t>
            </a:r>
          </a:p>
          <a:p>
            <a:r>
              <a:rPr lang="zh-CN" altLang="en-US" dirty="0"/>
              <a:t>是信息检索中广泛使用的评价准则</a:t>
            </a:r>
            <a:endParaRPr lang="en-US" altLang="zh-CN" dirty="0"/>
          </a:p>
          <a:p>
            <a:pPr lvl="1"/>
            <a:r>
              <a:rPr lang="zh-CN" altLang="en-US" dirty="0"/>
              <a:t>从文档角度考虑问题，如果一个相关的文档没有出现，则对应的相关度贡献为</a:t>
            </a:r>
            <a:r>
              <a:rPr lang="en-US" altLang="zh-CN" dirty="0"/>
              <a:t>0</a:t>
            </a:r>
          </a:p>
          <a:p>
            <a:pPr lvl="1"/>
            <a:r>
              <a:rPr lang="en-US" altLang="zh-CN" dirty="0"/>
              <a:t>MAP</a:t>
            </a:r>
            <a:r>
              <a:rPr lang="zh-CN" altLang="en-US" dirty="0"/>
              <a:t>：</a:t>
            </a:r>
            <a:r>
              <a:rPr lang="en-US" altLang="zh-CN" dirty="0"/>
              <a:t>M</a:t>
            </a:r>
            <a:r>
              <a:rPr lang="zh-CN" altLang="en-US" dirty="0"/>
              <a:t>是在</a:t>
            </a:r>
            <a:r>
              <a:rPr lang="zh-CN" altLang="en-US" dirty="0">
                <a:solidFill>
                  <a:srgbClr val="C00000"/>
                </a:solidFill>
              </a:rPr>
              <a:t>所有查询上</a:t>
            </a:r>
            <a:r>
              <a:rPr lang="zh-CN" altLang="en-US" dirty="0"/>
              <a:t>的平均，</a:t>
            </a:r>
            <a:r>
              <a:rPr lang="zh-CN" altLang="en-US" dirty="0">
                <a:solidFill>
                  <a:srgbClr val="C00000"/>
                </a:solidFill>
              </a:rPr>
              <a:t>每一个查询的重要性相同</a:t>
            </a:r>
            <a:endParaRPr lang="en-US" altLang="zh-CN" dirty="0">
              <a:solidFill>
                <a:srgbClr val="C00000"/>
              </a:solidFill>
            </a:endParaRPr>
          </a:p>
          <a:p>
            <a:pPr lvl="1"/>
            <a:r>
              <a:rPr lang="en-US" altLang="zh-CN" dirty="0"/>
              <a:t>MAP</a:t>
            </a:r>
            <a:r>
              <a:rPr lang="zh-CN" altLang="en-US" dirty="0"/>
              <a:t>假设用户在提交一个查询后，</a:t>
            </a:r>
            <a:r>
              <a:rPr lang="zh-CN" altLang="en-US" dirty="0">
                <a:solidFill>
                  <a:srgbClr val="C00000"/>
                </a:solidFill>
              </a:rPr>
              <a:t>希望看到多个相关的文档</a:t>
            </a:r>
            <a:endParaRPr lang="en-US" altLang="zh-CN" dirty="0">
              <a:solidFill>
                <a:srgbClr val="C00000"/>
              </a:solidFill>
            </a:endParaRPr>
          </a:p>
          <a:p>
            <a:pPr lvl="1"/>
            <a:endParaRPr lang="en-US" altLang="zh-CN" dirty="0"/>
          </a:p>
          <a:p>
            <a:endParaRPr kumimoji="1" lang="en-US" altLang="zh-CN" dirty="0"/>
          </a:p>
          <a:p>
            <a:endParaRPr kumimoji="1" lang="en-US" altLang="zh-CN" dirty="0"/>
          </a:p>
        </p:txBody>
      </p:sp>
    </p:spTree>
    <p:extLst>
      <p:ext uri="{BB962C8B-B14F-4D97-AF65-F5344CB8AC3E}">
        <p14:creationId xmlns:p14="http://schemas.microsoft.com/office/powerpoint/2010/main" val="1149185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b="1" dirty="0">
                <a:solidFill>
                  <a:srgbClr val="C00000"/>
                </a:solidFill>
                <a:cs typeface="Times New Roman" panose="02020603050405020304" pitchFamily="18" charset="0"/>
              </a:rPr>
              <a:t>排序评价</a:t>
            </a:r>
            <a:r>
              <a:rPr lang="zh-CN" altLang="en-US" b="1" dirty="0">
                <a:solidFill>
                  <a:srgbClr val="C00000"/>
                </a:solidFill>
                <a:cs typeface="Times New Roman" panose="02020603050405020304" pitchFamily="18" charset="0"/>
              </a:rPr>
              <a:t>指标：</a:t>
            </a:r>
            <a:r>
              <a:rPr lang="en-US" altLang="zh-CN" b="1" dirty="0">
                <a:solidFill>
                  <a:srgbClr val="C00000"/>
                </a:solidFill>
                <a:cs typeface="Times New Roman" panose="02020603050405020304" pitchFamily="18" charset="0"/>
              </a:rPr>
              <a:t> Mean Reciprocal Rank (MRR) </a:t>
            </a:r>
            <a:endParaRPr lang="en-US" altLang="zh-CN" b="1" dirty="0">
              <a:solidFill>
                <a:srgbClr val="C00000"/>
              </a:solidFill>
              <a:cs typeface="Times New Roman" panose="02020603050405020304" pitchFamily="18" charset="0"/>
            </a:endParaRPr>
          </a:p>
          <a:p>
            <a:pPr lvl="1"/>
            <a:r>
              <a:rPr lang="en-US" altLang="zh-CN" dirty="0" smtClean="0"/>
              <a:t>MRR(Mean </a:t>
            </a:r>
            <a:r>
              <a:rPr lang="en-US" altLang="zh-CN" dirty="0"/>
              <a:t>Reciprocal Rank)</a:t>
            </a:r>
            <a:r>
              <a:rPr lang="zh-CN" altLang="en-US" dirty="0"/>
              <a:t>：是把标准答案在被评价系统给出结果中的排序取倒数作为它的准确度，再对所有的问题取平均</a:t>
            </a:r>
            <a:r>
              <a:rPr lang="zh-CN" altLang="en-US" dirty="0" smtClean="0"/>
              <a:t>。</a:t>
            </a:r>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r>
              <a:rPr lang="zh-CN" altLang="en-US" dirty="0"/>
              <a:t>可计算这个系统的</a:t>
            </a:r>
            <a:r>
              <a:rPr lang="en-US" altLang="zh-CN" dirty="0"/>
              <a:t>MRR</a:t>
            </a:r>
            <a:r>
              <a:rPr lang="zh-CN" altLang="en-US" dirty="0"/>
              <a:t>值为：</a:t>
            </a:r>
            <a:r>
              <a:rPr lang="en-US" altLang="zh-CN" dirty="0"/>
              <a:t>(1/3 + 1/2 + 1)/3 = 11/18=0.61</a:t>
            </a:r>
            <a:r>
              <a:rPr lang="zh-CN" altLang="en-US" dirty="0"/>
              <a:t>。</a:t>
            </a:r>
            <a:endParaRPr lang="en-US" altLang="zh-CN" dirty="0" smtClean="0"/>
          </a:p>
          <a:p>
            <a:endParaRPr lang="en-US" altLang="zh-CN" dirty="0" smtClean="0"/>
          </a:p>
          <a:p>
            <a:pPr lvl="1"/>
            <a:endParaRPr lang="en-US" altLang="zh-CN" dirty="0"/>
          </a:p>
          <a:p>
            <a:endParaRPr kumimoji="1" lang="en-US" altLang="zh-CN" dirty="0"/>
          </a:p>
          <a:p>
            <a:endParaRPr kumimoji="1" lang="en-US" altLang="zh-CN" dirty="0"/>
          </a:p>
        </p:txBody>
      </p:sp>
      <p:pic>
        <p:nvPicPr>
          <p:cNvPr id="4098" name="Picture 2" descr="https://images2018.cnblogs.com/blog/818082/201807/818082-20180716085044184-3844021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905" y="1925694"/>
            <a:ext cx="7247557" cy="144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418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fontScale="92500" lnSpcReduction="20000"/>
          </a:bodyPr>
          <a:lstStyle/>
          <a:p>
            <a:r>
              <a:rPr lang="zh-CN" altLang="en-US" dirty="0"/>
              <a:t>互联网搜索技术跃进</a:t>
            </a:r>
            <a:endParaRPr lang="en-US" altLang="zh-CN" dirty="0"/>
          </a:p>
          <a:p>
            <a:pPr>
              <a:lnSpc>
                <a:spcPct val="120000"/>
              </a:lnSpc>
              <a:defRPr/>
            </a:pPr>
            <a:r>
              <a:rPr lang="zh-CN" altLang="en-US" dirty="0">
                <a:latin typeface="Times" panose="02020603050405020304" pitchFamily="18" charset="0"/>
                <a:ea typeface="Microsoft YaHei" panose="020B0503020204020204" pitchFamily="34" charset="-122"/>
                <a:cs typeface="Times" panose="02020603050405020304" pitchFamily="18" charset="0"/>
              </a:rPr>
              <a:t>第一代</a:t>
            </a:r>
            <a:r>
              <a:rPr lang="en-US" altLang="zh-CN" dirty="0">
                <a:latin typeface="Times" panose="02020603050405020304" pitchFamily="18" charset="0"/>
                <a:ea typeface="Microsoft YaHei" panose="020B0503020204020204" pitchFamily="34" charset="-122"/>
                <a:cs typeface="Times" panose="02020603050405020304" pitchFamily="18" charset="0"/>
              </a:rPr>
              <a:t>(1994—1998)</a:t>
            </a:r>
          </a:p>
          <a:p>
            <a:pPr lvl="1">
              <a:lnSpc>
                <a:spcPct val="120000"/>
              </a:lnSpc>
              <a:defRPr/>
            </a:pPr>
            <a:r>
              <a:rPr lang="zh-CN" altLang="en-US" dirty="0">
                <a:latin typeface="Times" panose="02020603050405020304" pitchFamily="18" charset="0"/>
                <a:ea typeface="Microsoft YaHei" panose="020B0503020204020204" pitchFamily="34" charset="-122"/>
                <a:cs typeface="Times" panose="02020603050405020304" pitchFamily="18" charset="0"/>
              </a:rPr>
              <a:t>基于语法的查询</a:t>
            </a:r>
            <a:r>
              <a:rPr lang="en-US" altLang="zh-CN" dirty="0">
                <a:latin typeface="Times" panose="02020603050405020304" pitchFamily="18" charset="0"/>
                <a:ea typeface="Microsoft YaHei" panose="020B0503020204020204" pitchFamily="34" charset="-122"/>
                <a:cs typeface="Times" panose="02020603050405020304" pitchFamily="18" charset="0"/>
              </a:rPr>
              <a:t>-</a:t>
            </a:r>
            <a:r>
              <a:rPr lang="zh-CN" altLang="en-US" dirty="0">
                <a:solidFill>
                  <a:srgbClr val="C00000"/>
                </a:solidFill>
                <a:latin typeface="Times" panose="02020603050405020304" pitchFamily="18" charset="0"/>
                <a:ea typeface="Microsoft YaHei" panose="020B0503020204020204" pitchFamily="34" charset="-122"/>
                <a:cs typeface="Times" panose="02020603050405020304" pitchFamily="18" charset="0"/>
              </a:rPr>
              <a:t>内容匹配 </a:t>
            </a:r>
            <a:r>
              <a:rPr lang="en-US" altLang="zh-CN" dirty="0">
                <a:latin typeface="Times" panose="02020603050405020304" pitchFamily="18" charset="0"/>
                <a:ea typeface="Microsoft YaHei" panose="020B0503020204020204" pitchFamily="34" charset="-122"/>
                <a:cs typeface="Times" panose="02020603050405020304" pitchFamily="18" charset="0"/>
              </a:rPr>
              <a:t>(syntactic matching)</a:t>
            </a:r>
          </a:p>
          <a:p>
            <a:pPr>
              <a:lnSpc>
                <a:spcPct val="120000"/>
              </a:lnSpc>
              <a:defRPr/>
            </a:pPr>
            <a:r>
              <a:rPr lang="zh-CN" altLang="en-US" dirty="0">
                <a:latin typeface="Times" panose="02020603050405020304" pitchFamily="18" charset="0"/>
                <a:ea typeface="Microsoft YaHei" panose="020B0503020204020204" pitchFamily="34" charset="-122"/>
                <a:cs typeface="Times" panose="02020603050405020304" pitchFamily="18" charset="0"/>
              </a:rPr>
              <a:t>第二代</a:t>
            </a:r>
            <a:r>
              <a:rPr lang="en-US" altLang="zh-CN" dirty="0">
                <a:latin typeface="Times" panose="02020603050405020304" pitchFamily="18" charset="0"/>
                <a:ea typeface="Microsoft YaHei" panose="020B0503020204020204" pitchFamily="34" charset="-122"/>
                <a:cs typeface="Times" panose="02020603050405020304" pitchFamily="18" charset="0"/>
              </a:rPr>
              <a:t>(1998—</a:t>
            </a:r>
            <a:r>
              <a:rPr lang="zh-CN" altLang="en-US" dirty="0">
                <a:latin typeface="Times" panose="02020603050405020304" pitchFamily="18" charset="0"/>
                <a:ea typeface="Microsoft YaHei" panose="020B0503020204020204" pitchFamily="34" charset="-122"/>
                <a:cs typeface="Times" panose="02020603050405020304" pitchFamily="18" charset="0"/>
              </a:rPr>
              <a:t>约</a:t>
            </a:r>
            <a:r>
              <a:rPr lang="en-US" altLang="zh-CN" dirty="0">
                <a:latin typeface="Times" panose="02020603050405020304" pitchFamily="18" charset="0"/>
                <a:ea typeface="Microsoft YaHei" panose="020B0503020204020204" pitchFamily="34" charset="-122"/>
                <a:cs typeface="Times" panose="02020603050405020304" pitchFamily="18" charset="0"/>
              </a:rPr>
              <a:t>2008)</a:t>
            </a:r>
          </a:p>
          <a:p>
            <a:pPr lvl="1">
              <a:lnSpc>
                <a:spcPct val="120000"/>
              </a:lnSpc>
              <a:defRPr/>
            </a:pPr>
            <a:r>
              <a:rPr lang="zh-CN" altLang="en-US" dirty="0">
                <a:latin typeface="Times" panose="02020603050405020304" pitchFamily="18" charset="0"/>
                <a:ea typeface="Microsoft YaHei" panose="020B0503020204020204" pitchFamily="34" charset="-122"/>
                <a:cs typeface="Times" panose="02020603050405020304" pitchFamily="18" charset="0"/>
                <a:sym typeface="Wingdings" panose="05000000000000000000" pitchFamily="2" charset="2"/>
              </a:rPr>
              <a:t>不仅仅考虑网页</a:t>
            </a:r>
            <a:r>
              <a:rPr lang="zh-CN" altLang="en-US" dirty="0">
                <a:solidFill>
                  <a:srgbClr val="C00000"/>
                </a:solidFill>
                <a:latin typeface="Times" panose="02020603050405020304" pitchFamily="18" charset="0"/>
                <a:ea typeface="Microsoft YaHei" panose="020B0503020204020204" pitchFamily="34" charset="-122"/>
                <a:cs typeface="Times" panose="02020603050405020304" pitchFamily="18" charset="0"/>
                <a:sym typeface="Wingdings" panose="05000000000000000000" pitchFamily="2" charset="2"/>
              </a:rPr>
              <a:t>内容与查询的匹配</a:t>
            </a:r>
            <a:r>
              <a:rPr lang="en-US" altLang="zh-CN" dirty="0">
                <a:latin typeface="Times" panose="02020603050405020304" pitchFamily="18" charset="0"/>
                <a:ea typeface="Microsoft YaHei" panose="020B0503020204020204" pitchFamily="34" charset="-122"/>
                <a:cs typeface="Times" panose="02020603050405020304" pitchFamily="18" charset="0"/>
                <a:sym typeface="Wingdings" panose="05000000000000000000" pitchFamily="2" charset="2"/>
              </a:rPr>
              <a:t>(</a:t>
            </a:r>
            <a:r>
              <a:rPr lang="en-US" altLang="zh-CN" dirty="0">
                <a:latin typeface="Times" panose="02020603050405020304" pitchFamily="18" charset="0"/>
                <a:ea typeface="Microsoft YaHei" panose="020B0503020204020204" pitchFamily="34" charset="-122"/>
                <a:cs typeface="Times" panose="02020603050405020304" pitchFamily="18" charset="0"/>
              </a:rPr>
              <a:t>beyond “on-page” content)</a:t>
            </a:r>
          </a:p>
          <a:p>
            <a:pPr lvl="1">
              <a:lnSpc>
                <a:spcPct val="120000"/>
              </a:lnSpc>
              <a:defRPr/>
            </a:pPr>
            <a:r>
              <a:rPr lang="zh-CN" altLang="en-US" dirty="0">
                <a:latin typeface="Times" panose="02020603050405020304" pitchFamily="18" charset="0"/>
                <a:ea typeface="Microsoft YaHei" panose="020B0503020204020204" pitchFamily="34" charset="-122"/>
                <a:cs typeface="Times" panose="02020603050405020304" pitchFamily="18" charset="0"/>
              </a:rPr>
              <a:t>同时考虑</a:t>
            </a:r>
            <a:r>
              <a:rPr lang="zh-CN" altLang="en-US" dirty="0">
                <a:solidFill>
                  <a:srgbClr val="C00000"/>
                </a:solidFill>
                <a:latin typeface="Times" panose="02020603050405020304" pitchFamily="18" charset="0"/>
                <a:ea typeface="Microsoft YaHei" panose="020B0503020204020204" pitchFamily="34" charset="-122"/>
                <a:cs typeface="Times" panose="02020603050405020304" pitchFamily="18" charset="0"/>
              </a:rPr>
              <a:t>链接分析</a:t>
            </a:r>
            <a:r>
              <a:rPr lang="zh-CN" altLang="en-US" dirty="0">
                <a:latin typeface="Times" panose="02020603050405020304" pitchFamily="18" charset="0"/>
                <a:ea typeface="Microsoft YaHei" panose="020B0503020204020204" pitchFamily="34" charset="-122"/>
                <a:cs typeface="Times" panose="02020603050405020304" pitchFamily="18" charset="0"/>
              </a:rPr>
              <a:t>、</a:t>
            </a:r>
            <a:r>
              <a:rPr lang="zh-CN" altLang="en-US" dirty="0">
                <a:solidFill>
                  <a:srgbClr val="C00000"/>
                </a:solidFill>
                <a:latin typeface="Times" panose="02020603050405020304" pitchFamily="18" charset="0"/>
                <a:ea typeface="Microsoft YaHei" panose="020B0503020204020204" pitchFamily="34" charset="-122"/>
                <a:cs typeface="Times" panose="02020603050405020304" pitchFamily="18" charset="0"/>
              </a:rPr>
              <a:t>用户点击路径</a:t>
            </a:r>
            <a:r>
              <a:rPr lang="zh-CN" altLang="en-US" dirty="0">
                <a:latin typeface="Times" panose="02020603050405020304" pitchFamily="18" charset="0"/>
                <a:ea typeface="Microsoft YaHei" panose="020B0503020204020204" pitchFamily="34" charset="-122"/>
                <a:cs typeface="Times" panose="02020603050405020304" pitchFamily="18" charset="0"/>
              </a:rPr>
              <a:t>等</a:t>
            </a:r>
            <a:endParaRPr lang="en-US" altLang="zh-CN" dirty="0">
              <a:latin typeface="Times" panose="02020603050405020304" pitchFamily="18" charset="0"/>
              <a:ea typeface="Microsoft YaHei" panose="020B0503020204020204" pitchFamily="34" charset="-122"/>
              <a:cs typeface="Times" panose="02020603050405020304" pitchFamily="18" charset="0"/>
            </a:endParaRPr>
          </a:p>
          <a:p>
            <a:pPr>
              <a:lnSpc>
                <a:spcPct val="120000"/>
              </a:lnSpc>
              <a:defRPr/>
            </a:pPr>
            <a:r>
              <a:rPr lang="zh-CN" altLang="en-US" dirty="0">
                <a:latin typeface="Times" panose="02020603050405020304" pitchFamily="18" charset="0"/>
                <a:ea typeface="Microsoft YaHei" panose="020B0503020204020204" pitchFamily="34" charset="-122"/>
                <a:cs typeface="Times" panose="02020603050405020304" pitchFamily="18" charset="0"/>
              </a:rPr>
              <a:t>第三代</a:t>
            </a:r>
            <a:r>
              <a:rPr lang="en-US" altLang="zh-CN" dirty="0">
                <a:latin typeface="Times" panose="02020603050405020304" pitchFamily="18" charset="0"/>
                <a:ea typeface="Microsoft YaHei" panose="020B0503020204020204" pitchFamily="34" charset="-122"/>
                <a:cs typeface="Times" panose="02020603050405020304" pitchFamily="18" charset="0"/>
              </a:rPr>
              <a:t>(2008—</a:t>
            </a:r>
            <a:r>
              <a:rPr lang="zh-CN" altLang="en-US" dirty="0">
                <a:latin typeface="Times" panose="02020603050405020304" pitchFamily="18" charset="0"/>
                <a:ea typeface="Microsoft YaHei" panose="020B0503020204020204" pitchFamily="34" charset="-122"/>
                <a:cs typeface="Times" panose="02020603050405020304" pitchFamily="18" charset="0"/>
              </a:rPr>
              <a:t>约</a:t>
            </a:r>
            <a:r>
              <a:rPr lang="en-US" altLang="zh-CN" dirty="0">
                <a:latin typeface="Times" panose="02020603050405020304" pitchFamily="18" charset="0"/>
                <a:ea typeface="Microsoft YaHei" panose="020B0503020204020204" pitchFamily="34" charset="-122"/>
                <a:cs typeface="Times" panose="02020603050405020304" pitchFamily="18" charset="0"/>
              </a:rPr>
              <a:t>2015)</a:t>
            </a:r>
          </a:p>
          <a:p>
            <a:pPr lvl="1">
              <a:lnSpc>
                <a:spcPct val="120000"/>
              </a:lnSpc>
              <a:defRPr/>
            </a:pPr>
            <a:r>
              <a:rPr lang="zh-CN" altLang="en-US" dirty="0">
                <a:latin typeface="Times" panose="02020603050405020304" pitchFamily="18" charset="0"/>
                <a:ea typeface="Microsoft YaHei" panose="020B0503020204020204" pitchFamily="34" charset="-122"/>
                <a:cs typeface="Times" panose="02020603050405020304" pitchFamily="18" charset="0"/>
              </a:rPr>
              <a:t>结果页面</a:t>
            </a:r>
            <a:r>
              <a:rPr lang="zh-CN" altLang="en-US" dirty="0">
                <a:solidFill>
                  <a:srgbClr val="C00000"/>
                </a:solidFill>
                <a:latin typeface="Times" panose="02020603050405020304" pitchFamily="18" charset="0"/>
                <a:ea typeface="Microsoft YaHei" panose="020B0503020204020204" pitchFamily="34" charset="-122"/>
                <a:cs typeface="Times" panose="02020603050405020304" pitchFamily="18" charset="0"/>
              </a:rPr>
              <a:t>不仅仅显示网页链接</a:t>
            </a:r>
            <a:r>
              <a:rPr lang="en-US" altLang="zh-CN" dirty="0">
                <a:latin typeface="Times" panose="02020603050405020304" pitchFamily="18" charset="0"/>
                <a:ea typeface="Microsoft YaHei" panose="020B0503020204020204" pitchFamily="34" charset="-122"/>
                <a:cs typeface="Times" panose="02020603050405020304" pitchFamily="18" charset="0"/>
              </a:rPr>
              <a:t>(Beyond 10 blue links)</a:t>
            </a:r>
          </a:p>
          <a:p>
            <a:pPr lvl="1">
              <a:lnSpc>
                <a:spcPct val="120000"/>
              </a:lnSpc>
              <a:defRPr/>
            </a:pPr>
            <a:r>
              <a:rPr lang="en-US" altLang="zh-CN" dirty="0">
                <a:solidFill>
                  <a:srgbClr val="C00000"/>
                </a:solidFill>
                <a:latin typeface="Times" panose="02020603050405020304" pitchFamily="18" charset="0"/>
                <a:ea typeface="Microsoft YaHei" panose="020B0503020204020204" pitchFamily="34" charset="-122"/>
                <a:cs typeface="Times" panose="02020603050405020304" pitchFamily="18" charset="0"/>
              </a:rPr>
              <a:t>User intension</a:t>
            </a:r>
            <a:r>
              <a:rPr lang="en-US" altLang="zh-CN" dirty="0">
                <a:latin typeface="Times" panose="02020603050405020304" pitchFamily="18" charset="0"/>
                <a:ea typeface="Microsoft YaHei" panose="020B0503020204020204" pitchFamily="34" charset="-122"/>
                <a:cs typeface="Times" panose="02020603050405020304" pitchFamily="18" charset="0"/>
              </a:rPr>
              <a:t>, </a:t>
            </a:r>
            <a:r>
              <a:rPr lang="en-US" altLang="zh-CN" dirty="0">
                <a:solidFill>
                  <a:srgbClr val="C00000"/>
                </a:solidFill>
                <a:latin typeface="Times" panose="02020603050405020304" pitchFamily="18" charset="0"/>
                <a:ea typeface="Microsoft YaHei" panose="020B0503020204020204" pitchFamily="34" charset="-122"/>
                <a:cs typeface="Times" panose="02020603050405020304" pitchFamily="18" charset="0"/>
              </a:rPr>
              <a:t>short cut</a:t>
            </a:r>
            <a:r>
              <a:rPr lang="en-US" altLang="zh-CN" dirty="0">
                <a:latin typeface="Times" panose="02020603050405020304" pitchFamily="18" charset="0"/>
                <a:ea typeface="Microsoft YaHei" panose="020B0503020204020204" pitchFamily="34" charset="-122"/>
                <a:cs typeface="Times" panose="02020603050405020304" pitchFamily="18" charset="0"/>
              </a:rPr>
              <a:t>, </a:t>
            </a:r>
            <a:r>
              <a:rPr lang="en-US" altLang="zh-CN" dirty="0">
                <a:solidFill>
                  <a:srgbClr val="C00000"/>
                </a:solidFill>
                <a:latin typeface="Times" panose="02020603050405020304" pitchFamily="18" charset="0"/>
                <a:ea typeface="Microsoft YaHei" panose="020B0503020204020204" pitchFamily="34" charset="-122"/>
                <a:cs typeface="Times" panose="02020603050405020304" pitchFamily="18" charset="0"/>
              </a:rPr>
              <a:t>rich content</a:t>
            </a:r>
          </a:p>
          <a:p>
            <a:pPr>
              <a:lnSpc>
                <a:spcPct val="120000"/>
              </a:lnSpc>
              <a:defRPr/>
            </a:pPr>
            <a:r>
              <a:rPr lang="zh-CN" altLang="en-US" dirty="0">
                <a:latin typeface="Times" panose="02020603050405020304" pitchFamily="18" charset="0"/>
                <a:ea typeface="Microsoft YaHei" panose="020B0503020204020204" pitchFamily="34" charset="-122"/>
                <a:cs typeface="Times" panose="02020603050405020304" pitchFamily="18" charset="0"/>
              </a:rPr>
              <a:t>第四代</a:t>
            </a:r>
            <a:endParaRPr lang="en-US" altLang="zh-CN" dirty="0">
              <a:latin typeface="Times" panose="02020603050405020304" pitchFamily="18" charset="0"/>
              <a:ea typeface="Microsoft YaHei" panose="020B0503020204020204" pitchFamily="34" charset="-122"/>
              <a:cs typeface="Times" panose="02020603050405020304" pitchFamily="18" charset="0"/>
            </a:endParaRPr>
          </a:p>
          <a:p>
            <a:pPr lvl="1">
              <a:lnSpc>
                <a:spcPct val="120000"/>
              </a:lnSpc>
              <a:defRPr/>
            </a:pPr>
            <a:r>
              <a:rPr lang="zh-CN" altLang="en-US" dirty="0">
                <a:solidFill>
                  <a:srgbClr val="C00000"/>
                </a:solidFill>
                <a:latin typeface="Times" panose="02020603050405020304" pitchFamily="18" charset="0"/>
                <a:ea typeface="Microsoft YaHei" panose="020B0503020204020204" pitchFamily="34" charset="-122"/>
                <a:cs typeface="Times" panose="02020603050405020304" pitchFamily="18" charset="0"/>
              </a:rPr>
              <a:t>移动</a:t>
            </a:r>
            <a:r>
              <a:rPr lang="zh-CN" altLang="en-US" dirty="0">
                <a:latin typeface="Times" panose="02020603050405020304" pitchFamily="18" charset="0"/>
                <a:ea typeface="Microsoft YaHei" panose="020B0503020204020204" pitchFamily="34" charset="-122"/>
                <a:cs typeface="Times" panose="02020603050405020304" pitchFamily="18" charset="0"/>
              </a:rPr>
              <a:t>？</a:t>
            </a:r>
            <a:r>
              <a:rPr lang="zh-CN" altLang="en-US" dirty="0">
                <a:solidFill>
                  <a:srgbClr val="C00000"/>
                </a:solidFill>
                <a:latin typeface="Times" panose="02020603050405020304" pitchFamily="18" charset="0"/>
                <a:ea typeface="Microsoft YaHei" panose="020B0503020204020204" pitchFamily="34" charset="-122"/>
                <a:cs typeface="Times" panose="02020603050405020304" pitchFamily="18" charset="0"/>
              </a:rPr>
              <a:t>信息流</a:t>
            </a:r>
            <a:r>
              <a:rPr lang="zh-CN" altLang="en-US" dirty="0">
                <a:latin typeface="Times" panose="02020603050405020304" pitchFamily="18" charset="0"/>
                <a:ea typeface="Microsoft YaHei" panose="020B0503020204020204" pitchFamily="34" charset="-122"/>
                <a:cs typeface="Times" panose="02020603050405020304" pitchFamily="18" charset="0"/>
              </a:rPr>
              <a:t>？</a:t>
            </a:r>
            <a:r>
              <a:rPr lang="zh-CN" altLang="en-US" dirty="0">
                <a:solidFill>
                  <a:srgbClr val="C00000"/>
                </a:solidFill>
                <a:latin typeface="Times" panose="02020603050405020304" pitchFamily="18" charset="0"/>
                <a:ea typeface="Microsoft YaHei" panose="020B0503020204020204" pitchFamily="34" charset="-122"/>
                <a:cs typeface="Times" panose="02020603050405020304" pitchFamily="18" charset="0"/>
              </a:rPr>
              <a:t>个性化</a:t>
            </a:r>
            <a:r>
              <a:rPr lang="zh-CN" altLang="en-US" dirty="0">
                <a:latin typeface="Times" panose="02020603050405020304" pitchFamily="18" charset="0"/>
                <a:ea typeface="Microsoft YaHei" panose="020B0503020204020204" pitchFamily="34" charset="-122"/>
                <a:cs typeface="Times" panose="02020603050405020304" pitchFamily="18" charset="0"/>
              </a:rPr>
              <a:t>？</a:t>
            </a:r>
            <a:endParaRPr lang="en-US" altLang="zh-CN" dirty="0">
              <a:latin typeface="Times" panose="02020603050405020304" pitchFamily="18" charset="0"/>
              <a:ea typeface="Microsoft YaHei" panose="020B0503020204020204" pitchFamily="34" charset="-122"/>
              <a:cs typeface="Times" panose="02020603050405020304" pitchFamily="18" charset="0"/>
            </a:endParaRPr>
          </a:p>
          <a:p>
            <a:pPr lvl="1">
              <a:lnSpc>
                <a:spcPct val="120000"/>
              </a:lnSpc>
              <a:defRPr/>
            </a:pPr>
            <a:r>
              <a:rPr lang="zh-CN" altLang="en-US" dirty="0">
                <a:solidFill>
                  <a:srgbClr val="C00000"/>
                </a:solidFill>
                <a:latin typeface="Times" panose="02020603050405020304" pitchFamily="18" charset="0"/>
                <a:ea typeface="Microsoft YaHei" panose="020B0503020204020204" pitchFamily="34" charset="-122"/>
                <a:cs typeface="Times" panose="02020603050405020304" pitchFamily="18" charset="0"/>
              </a:rPr>
              <a:t>搜索 </a:t>
            </a:r>
            <a:r>
              <a:rPr lang="en-US" altLang="zh-CN" dirty="0">
                <a:solidFill>
                  <a:srgbClr val="C00000"/>
                </a:solidFill>
                <a:latin typeface="Times" panose="02020603050405020304" pitchFamily="18" charset="0"/>
                <a:ea typeface="Microsoft YaHei" panose="020B0503020204020204" pitchFamily="34" charset="-122"/>
                <a:cs typeface="Times" panose="02020603050405020304" pitchFamily="18" charset="0"/>
              </a:rPr>
              <a:t>+</a:t>
            </a:r>
            <a:r>
              <a:rPr lang="zh-CN" altLang="en-US" dirty="0">
                <a:solidFill>
                  <a:srgbClr val="C00000"/>
                </a:solidFill>
                <a:latin typeface="Times" panose="02020603050405020304" pitchFamily="18" charset="0"/>
                <a:ea typeface="Microsoft YaHei" panose="020B0503020204020204" pitchFamily="34" charset="-122"/>
                <a:cs typeface="Times" panose="02020603050405020304" pitchFamily="18" charset="0"/>
              </a:rPr>
              <a:t> 推荐 </a:t>
            </a:r>
            <a:r>
              <a:rPr lang="en-US" altLang="zh-CN" dirty="0">
                <a:solidFill>
                  <a:srgbClr val="C00000"/>
                </a:solidFill>
                <a:latin typeface="Times" panose="02020603050405020304" pitchFamily="18" charset="0"/>
                <a:ea typeface="Microsoft YaHei" panose="020B0503020204020204" pitchFamily="34" charset="-122"/>
                <a:cs typeface="Times" panose="02020603050405020304" pitchFamily="18" charset="0"/>
              </a:rPr>
              <a:t>+</a:t>
            </a:r>
            <a:r>
              <a:rPr lang="zh-CN" altLang="en-US" dirty="0">
                <a:solidFill>
                  <a:srgbClr val="C00000"/>
                </a:solidFill>
                <a:latin typeface="Times" panose="02020603050405020304" pitchFamily="18" charset="0"/>
                <a:ea typeface="Microsoft YaHei" panose="020B0503020204020204" pitchFamily="34" charset="-122"/>
                <a:cs typeface="Times" panose="02020603050405020304" pitchFamily="18" charset="0"/>
              </a:rPr>
              <a:t> 广告</a:t>
            </a:r>
            <a:r>
              <a:rPr lang="zh-CN" altLang="en-US" dirty="0">
                <a:latin typeface="Times" panose="02020603050405020304" pitchFamily="18" charset="0"/>
                <a:ea typeface="Microsoft YaHei" panose="020B0503020204020204" pitchFamily="34" charset="-122"/>
                <a:cs typeface="Times" panose="02020603050405020304" pitchFamily="18" charset="0"/>
              </a:rPr>
              <a:t>？</a:t>
            </a:r>
          </a:p>
          <a:p>
            <a:endParaRPr kumimoji="1" lang="en-US" altLang="zh-CN" dirty="0"/>
          </a:p>
        </p:txBody>
      </p:sp>
      <p:pic>
        <p:nvPicPr>
          <p:cNvPr id="6" name="图片 5">
            <a:extLst>
              <a:ext uri="{FF2B5EF4-FFF2-40B4-BE49-F238E27FC236}">
                <a16:creationId xmlns:a16="http://schemas.microsoft.com/office/drawing/2014/main" id="{DD9AF3F2-02B8-455A-B3C4-8708334F0F0E}"/>
              </a:ext>
            </a:extLst>
          </p:cNvPr>
          <p:cNvPicPr>
            <a:picLocks noChangeAspect="1"/>
          </p:cNvPicPr>
          <p:nvPr/>
        </p:nvPicPr>
        <p:blipFill>
          <a:blip r:embed="rId2"/>
          <a:stretch>
            <a:fillRect/>
          </a:stretch>
        </p:blipFill>
        <p:spPr>
          <a:xfrm>
            <a:off x="5462775" y="3416043"/>
            <a:ext cx="3262965" cy="1369593"/>
          </a:xfrm>
          <a:prstGeom prst="rect">
            <a:avLst/>
          </a:prstGeom>
        </p:spPr>
      </p:pic>
      <p:sp>
        <p:nvSpPr>
          <p:cNvPr id="4" name="矩形 3">
            <a:extLst>
              <a:ext uri="{FF2B5EF4-FFF2-40B4-BE49-F238E27FC236}">
                <a16:creationId xmlns:a16="http://schemas.microsoft.com/office/drawing/2014/main" id="{C7B76C2A-A6F3-4173-85B9-F04781BDD516}"/>
              </a:ext>
            </a:extLst>
          </p:cNvPr>
          <p:cNvSpPr/>
          <p:nvPr/>
        </p:nvSpPr>
        <p:spPr>
          <a:xfrm>
            <a:off x="3787588" y="4227010"/>
            <a:ext cx="1107996" cy="646331"/>
          </a:xfrm>
          <a:prstGeom prst="rect">
            <a:avLst/>
          </a:prstGeom>
          <a:solidFill>
            <a:schemeClr val="accent3">
              <a:lumMod val="20000"/>
              <a:lumOff val="80000"/>
            </a:schemeClr>
          </a:solidFill>
          <a:ln>
            <a:solidFill>
              <a:schemeClr val="accent1"/>
            </a:solidFill>
          </a:ln>
        </p:spPr>
        <p:txBody>
          <a:bodyPr wrap="none">
            <a:spAutoFit/>
          </a:bodyPr>
          <a:lstStyle/>
          <a:p>
            <a:r>
              <a:rPr lang="zh-CN" altLang="en-US" dirty="0">
                <a:solidFill>
                  <a:srgbClr val="C00000"/>
                </a:solidFill>
                <a:latin typeface="Times" panose="02020603050405020304" pitchFamily="18" charset="0"/>
                <a:ea typeface="Microsoft YaHei" panose="020B0503020204020204" pitchFamily="34" charset="-122"/>
                <a:cs typeface="Times" panose="02020603050405020304" pitchFamily="18" charset="0"/>
              </a:rPr>
              <a:t>对话式？</a:t>
            </a:r>
            <a:endParaRPr lang="en-US" altLang="zh-CN" dirty="0">
              <a:solidFill>
                <a:srgbClr val="C00000"/>
              </a:solidFill>
              <a:latin typeface="Times" panose="02020603050405020304" pitchFamily="18" charset="0"/>
              <a:ea typeface="Microsoft YaHei" panose="020B0503020204020204" pitchFamily="34" charset="-122"/>
              <a:cs typeface="Times" panose="02020603050405020304" pitchFamily="18" charset="0"/>
            </a:endParaRPr>
          </a:p>
          <a:p>
            <a:r>
              <a:rPr lang="en-US" altLang="zh-CN" dirty="0" err="1">
                <a:solidFill>
                  <a:srgbClr val="C00000"/>
                </a:solidFill>
                <a:latin typeface="Times" panose="02020603050405020304" pitchFamily="18" charset="0"/>
                <a:ea typeface="Microsoft YaHei" panose="020B0503020204020204" pitchFamily="34" charset="-122"/>
                <a:cs typeface="Times" panose="02020603050405020304" pitchFamily="18" charset="0"/>
              </a:rPr>
              <a:t>chatGPT</a:t>
            </a:r>
            <a:endParaRPr lang="zh-CN" altLang="en-US" dirty="0"/>
          </a:p>
        </p:txBody>
      </p:sp>
    </p:spTree>
    <p:extLst>
      <p:ext uri="{BB962C8B-B14F-4D97-AF65-F5344CB8AC3E}">
        <p14:creationId xmlns:p14="http://schemas.microsoft.com/office/powerpoint/2010/main" val="1873638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b="1" dirty="0">
                <a:solidFill>
                  <a:srgbClr val="C00000"/>
                </a:solidFill>
                <a:cs typeface="Segoe UI" panose="020B0502040204020203" pitchFamily="34" charset="0"/>
              </a:rPr>
              <a:t>Discounted Cumulative Gain (DCG)</a:t>
            </a:r>
          </a:p>
          <a:p>
            <a:r>
              <a:rPr lang="zh-CN" altLang="en-US" dirty="0">
                <a:latin typeface="Times New Roman" panose="02020603050405020304" pitchFamily="18" charset="0"/>
                <a:cs typeface="Times New Roman" panose="02020603050405020304" pitchFamily="18" charset="0"/>
              </a:rPr>
              <a:t>两个假设</a:t>
            </a:r>
            <a:r>
              <a:rPr lang="en-US" altLang="zh-CN" dirty="0">
                <a:latin typeface="Times New Roman" panose="02020603050405020304" pitchFamily="18" charset="0"/>
                <a:cs typeface="Times New Roman" panose="02020603050405020304" pitchFamily="18" charset="0"/>
              </a:rPr>
              <a:t>:</a:t>
            </a:r>
          </a:p>
          <a:p>
            <a:pPr lvl="1"/>
            <a:r>
              <a:rPr lang="zh-CN" altLang="en-US" sz="2000" b="1" dirty="0">
                <a:latin typeface="Times New Roman" panose="02020603050405020304" pitchFamily="18" charset="0"/>
                <a:cs typeface="Times New Roman" panose="02020603050405020304" pitchFamily="18" charset="0"/>
              </a:rPr>
              <a:t>文档的</a:t>
            </a:r>
            <a:r>
              <a:rPr lang="zh-CN" altLang="en-US" sz="2000" b="1" dirty="0">
                <a:solidFill>
                  <a:srgbClr val="C00000"/>
                </a:solidFill>
                <a:latin typeface="Times New Roman" panose="02020603050405020304" pitchFamily="18" charset="0"/>
                <a:cs typeface="Times New Roman" panose="02020603050405020304" pitchFamily="18" charset="0"/>
              </a:rPr>
              <a:t>相关性标注</a:t>
            </a:r>
            <a:r>
              <a:rPr lang="zh-CN" altLang="en-US" sz="2000" dirty="0">
                <a:latin typeface="Times New Roman" panose="02020603050405020304" pitchFamily="18" charset="0"/>
                <a:cs typeface="Times New Roman" panose="02020603050405020304" pitchFamily="18" charset="0"/>
              </a:rPr>
              <a:t>：文档与查询的</a:t>
            </a:r>
            <a:r>
              <a:rPr lang="zh-CN" altLang="en-US" sz="2000" dirty="0">
                <a:solidFill>
                  <a:srgbClr val="C00000"/>
                </a:solidFill>
                <a:latin typeface="Times New Roman" panose="02020603050405020304" pitchFamily="18" charset="0"/>
                <a:cs typeface="Times New Roman" panose="02020603050405020304" pitchFamily="18" charset="0"/>
              </a:rPr>
              <a:t>相关度</a:t>
            </a:r>
            <a:r>
              <a:rPr lang="zh-CN" altLang="en-US" sz="2000" dirty="0">
                <a:latin typeface="Times New Roman" panose="02020603050405020304" pitchFamily="18" charset="0"/>
                <a:cs typeface="Times New Roman" panose="02020603050405020304" pitchFamily="18" charset="0"/>
              </a:rPr>
              <a:t>可以被分为</a:t>
            </a:r>
            <a:r>
              <a:rPr lang="zh-CN" altLang="en-US" sz="2000" dirty="0">
                <a:solidFill>
                  <a:srgbClr val="C00000"/>
                </a:solidFill>
                <a:latin typeface="Times New Roman" panose="02020603050405020304" pitchFamily="18" charset="0"/>
                <a:cs typeface="Times New Roman" panose="02020603050405020304" pitchFamily="18" charset="0"/>
              </a:rPr>
              <a:t>多个级别</a:t>
            </a:r>
            <a:r>
              <a:rPr lang="zh-CN" altLang="en-US" sz="2000" dirty="0">
                <a:latin typeface="Times New Roman" panose="02020603050405020304" pitchFamily="18" charset="0"/>
                <a:cs typeface="Times New Roman" panose="02020603050405020304" pitchFamily="18" charset="0"/>
              </a:rPr>
              <a:t>，</a:t>
            </a:r>
            <a:r>
              <a:rPr lang="zh-CN" altLang="en-US" sz="2000" b="1" dirty="0">
                <a:solidFill>
                  <a:srgbClr val="C00000"/>
                </a:solidFill>
                <a:latin typeface="Times New Roman" panose="02020603050405020304" pitchFamily="18" charset="0"/>
                <a:cs typeface="Times New Roman" panose="02020603050405020304" pitchFamily="18" charset="0"/>
              </a:rPr>
              <a:t>高度</a:t>
            </a:r>
            <a:r>
              <a:rPr lang="zh-CN" altLang="en-US" sz="2000" dirty="0">
                <a:solidFill>
                  <a:srgbClr val="C00000"/>
                </a:solidFill>
                <a:latin typeface="Times New Roman" panose="02020603050405020304" pitchFamily="18" charset="0"/>
                <a:cs typeface="Times New Roman" panose="02020603050405020304" pitchFamily="18" charset="0"/>
              </a:rPr>
              <a:t>相关</a:t>
            </a:r>
            <a:r>
              <a:rPr lang="zh-CN" altLang="en-US" sz="2000" dirty="0">
                <a:latin typeface="Times New Roman" panose="02020603050405020304" pitchFamily="18" charset="0"/>
                <a:cs typeface="Times New Roman" panose="02020603050405020304" pitchFamily="18" charset="0"/>
              </a:rPr>
              <a:t>的文档比一般相关的文档产生</a:t>
            </a:r>
            <a:r>
              <a:rPr lang="zh-CN" altLang="en-US" sz="2000" dirty="0">
                <a:solidFill>
                  <a:srgbClr val="C00000"/>
                </a:solidFill>
                <a:latin typeface="Times New Roman" panose="02020603050405020304" pitchFamily="18" charset="0"/>
                <a:cs typeface="Times New Roman" panose="02020603050405020304" pitchFamily="18" charset="0"/>
              </a:rPr>
              <a:t>更高的效应</a:t>
            </a:r>
            <a:r>
              <a:rPr lang="en-US" altLang="zh-CN" sz="2000" dirty="0">
                <a:solidFill>
                  <a:srgbClr val="C00000"/>
                </a:solidFill>
                <a:latin typeface="Times New Roman" panose="02020603050405020304" pitchFamily="18" charset="0"/>
                <a:cs typeface="Times New Roman" panose="02020603050405020304" pitchFamily="18" charset="0"/>
              </a:rPr>
              <a:t>(utility)</a:t>
            </a:r>
          </a:p>
          <a:p>
            <a:pPr lvl="1"/>
            <a:endParaRPr lang="en-US" altLang="zh-CN" sz="2000" b="1" dirty="0">
              <a:latin typeface="Times New Roman" panose="02020603050405020304" pitchFamily="18" charset="0"/>
              <a:cs typeface="Times New Roman" panose="02020603050405020304" pitchFamily="18" charset="0"/>
            </a:endParaRPr>
          </a:p>
          <a:p>
            <a:pPr lvl="1"/>
            <a:r>
              <a:rPr lang="zh-CN" altLang="en-US" sz="2000" b="1" dirty="0">
                <a:latin typeface="Times New Roman" panose="02020603050405020304" pitchFamily="18" charset="0"/>
                <a:cs typeface="Times New Roman" panose="02020603050405020304" pitchFamily="18" charset="0"/>
              </a:rPr>
              <a:t>文档的</a:t>
            </a:r>
            <a:r>
              <a:rPr lang="zh-CN" altLang="en-US" sz="2000" b="1" dirty="0">
                <a:solidFill>
                  <a:srgbClr val="C00000"/>
                </a:solidFill>
                <a:latin typeface="Times New Roman" panose="02020603050405020304" pitchFamily="18" charset="0"/>
                <a:cs typeface="Times New Roman" panose="02020603050405020304" pitchFamily="18" charset="0"/>
              </a:rPr>
              <a:t>位置</a:t>
            </a:r>
            <a:r>
              <a:rPr lang="zh-CN" altLang="en-US" sz="2000" dirty="0">
                <a:latin typeface="Times New Roman" panose="02020603050405020304" pitchFamily="18" charset="0"/>
                <a:cs typeface="Times New Roman" panose="02020603050405020304" pitchFamily="18" charset="0"/>
              </a:rPr>
              <a:t>：相关的文档被排序的位置</a:t>
            </a:r>
            <a:r>
              <a:rPr lang="zh-CN" altLang="en-US" sz="2000" dirty="0">
                <a:solidFill>
                  <a:srgbClr val="C00000"/>
                </a:solidFill>
                <a:latin typeface="Times New Roman" panose="02020603050405020304" pitchFamily="18" charset="0"/>
                <a:cs typeface="Times New Roman" panose="02020603050405020304" pitchFamily="18" charset="0"/>
              </a:rPr>
              <a:t>越靠后</a:t>
            </a:r>
            <a:r>
              <a:rPr lang="zh-CN" altLang="en-US" sz="2000" dirty="0">
                <a:latin typeface="Times New Roman" panose="02020603050405020304" pitchFamily="18" charset="0"/>
                <a:cs typeface="Times New Roman" panose="02020603050405020304" pitchFamily="18" charset="0"/>
              </a:rPr>
              <a:t>，因为被用户看到的可能性越小，其产生的</a:t>
            </a:r>
            <a:r>
              <a:rPr lang="zh-CN" altLang="en-US" sz="2000" dirty="0">
                <a:solidFill>
                  <a:srgbClr val="C00000"/>
                </a:solidFill>
                <a:latin typeface="Times New Roman" panose="02020603050405020304" pitchFamily="18" charset="0"/>
                <a:cs typeface="Times New Roman" panose="02020603050405020304" pitchFamily="18" charset="0"/>
              </a:rPr>
              <a:t>效应</a:t>
            </a:r>
            <a:r>
              <a:rPr lang="en-US" altLang="zh-CN" sz="2000" dirty="0">
                <a:solidFill>
                  <a:srgbClr val="C00000"/>
                </a:solidFill>
                <a:latin typeface="Times New Roman" panose="02020603050405020304" pitchFamily="18" charset="0"/>
                <a:cs typeface="Times New Roman" panose="02020603050405020304" pitchFamily="18" charset="0"/>
              </a:rPr>
              <a:t>(utility)</a:t>
            </a:r>
            <a:r>
              <a:rPr lang="zh-CN" altLang="en-US" sz="2000" dirty="0">
                <a:solidFill>
                  <a:srgbClr val="C00000"/>
                </a:solidFill>
                <a:latin typeface="Times New Roman" panose="02020603050405020304" pitchFamily="18" charset="0"/>
                <a:cs typeface="Times New Roman" panose="02020603050405020304" pitchFamily="18" charset="0"/>
              </a:rPr>
              <a:t>越低</a:t>
            </a:r>
            <a:endParaRPr kumimoji="1" lang="en-US" altLang="zh-CN" dirty="0"/>
          </a:p>
        </p:txBody>
      </p:sp>
    </p:spTree>
    <p:extLst>
      <p:ext uri="{BB962C8B-B14F-4D97-AF65-F5344CB8AC3E}">
        <p14:creationId xmlns:p14="http://schemas.microsoft.com/office/powerpoint/2010/main" val="345709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b="1" dirty="0">
                    <a:solidFill>
                      <a:srgbClr val="C00000"/>
                    </a:solidFill>
                    <a:cs typeface="Segoe UI" panose="020B0502040204020203" pitchFamily="34" charset="0"/>
                  </a:rPr>
                  <a:t>Discounted Cumulative Gain (DCG)</a:t>
                </a:r>
              </a:p>
              <a:p>
                <a:r>
                  <a:rPr lang="en-US" altLang="zh-CN" dirty="0" smtClean="0">
                    <a:solidFill>
                      <a:srgbClr val="C00000"/>
                    </a:solidFill>
                  </a:rPr>
                  <a:t>Gain</a:t>
                </a:r>
                <a:r>
                  <a:rPr lang="en-US" altLang="zh-CN" dirty="0"/>
                  <a:t>: </a:t>
                </a:r>
                <a:r>
                  <a:rPr lang="zh-CN" altLang="en-US" dirty="0"/>
                  <a:t>一个文档对用户产生的</a:t>
                </a:r>
                <a:r>
                  <a:rPr lang="en-US" altLang="zh-CN" dirty="0">
                    <a:solidFill>
                      <a:srgbClr val="C00000"/>
                    </a:solidFill>
                  </a:rPr>
                  <a:t>Gain</a:t>
                </a:r>
                <a:r>
                  <a:rPr lang="zh-CN" altLang="en-US" dirty="0">
                    <a:solidFill>
                      <a:srgbClr val="C00000"/>
                    </a:solidFill>
                  </a:rPr>
                  <a:t>与其与查询的相关度有关</a:t>
                </a:r>
                <a:endParaRPr lang="en-US" altLang="zh-CN" dirty="0">
                  <a:solidFill>
                    <a:srgbClr val="C00000"/>
                  </a:solidFill>
                </a:endParaRPr>
              </a:p>
              <a:p>
                <a:pPr lvl="1"/>
                <a:r>
                  <a:rPr lang="zh-CN" altLang="en-US" dirty="0"/>
                  <a:t>例如</a:t>
                </a:r>
                <a14:m>
                  <m:oMath xmlns:m="http://schemas.openxmlformats.org/officeDocument/2006/math">
                    <m:r>
                      <a:rPr lang="en-US" altLang="zh-CN" dirty="0">
                        <a:latin typeface="Cambria Math" panose="02040503050406030204" pitchFamily="18" charset="0"/>
                      </a:rPr>
                      <m:t>𝐺𝑎𝑖𝑛</m:t>
                    </m:r>
                    <m: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2</m:t>
                        </m:r>
                      </m:e>
                      <m:sup>
                        <m:r>
                          <m:rPr>
                            <m:sty m:val="p"/>
                          </m:rPr>
                          <a:rPr lang="en-US" altLang="zh-CN" dirty="0">
                            <a:latin typeface="Cambria Math" panose="02040503050406030204" pitchFamily="18" charset="0"/>
                          </a:rPr>
                          <m:t>label</m:t>
                        </m:r>
                      </m:sup>
                    </m:sSup>
                    <m:r>
                      <a:rPr lang="en-US" altLang="zh-CN" dirty="0">
                        <a:latin typeface="Cambria Math" panose="02040503050406030204" pitchFamily="18" charset="0"/>
                      </a:rPr>
                      <m:t>−1</m:t>
                    </m:r>
                  </m:oMath>
                </a14:m>
                <a:r>
                  <a:rPr lang="zh-CN" altLang="en-US" dirty="0"/>
                  <a:t>：</a:t>
                </a:r>
                <a:endParaRPr lang="en-US" altLang="zh-CN" dirty="0"/>
              </a:p>
              <a:p>
                <a:pPr lvl="1"/>
                <a:r>
                  <a:rPr lang="en-US" altLang="zh-CN" dirty="0"/>
                  <a:t>Bad-0</a:t>
                </a:r>
                <a:r>
                  <a:rPr lang="zh-CN" altLang="en-US" dirty="0"/>
                  <a:t>分，</a:t>
                </a:r>
                <a:r>
                  <a:rPr lang="en-US" altLang="zh-CN" dirty="0"/>
                  <a:t>Fair-1</a:t>
                </a:r>
                <a:r>
                  <a:rPr lang="zh-CN" altLang="en-US" dirty="0"/>
                  <a:t>分，</a:t>
                </a:r>
                <a:r>
                  <a:rPr lang="en-US" altLang="zh-CN" dirty="0"/>
                  <a:t>Good-3</a:t>
                </a:r>
                <a:r>
                  <a:rPr lang="zh-CN" altLang="en-US" dirty="0"/>
                  <a:t>分，</a:t>
                </a:r>
                <a:r>
                  <a:rPr lang="en-US" altLang="zh-CN" dirty="0"/>
                  <a:t>Excellent-7</a:t>
                </a:r>
                <a:r>
                  <a:rPr lang="zh-CN" altLang="en-US" dirty="0"/>
                  <a:t>分，</a:t>
                </a:r>
                <a:r>
                  <a:rPr lang="en-US" altLang="zh-CN" dirty="0"/>
                  <a:t>Perfect-15</a:t>
                </a:r>
                <a:r>
                  <a:rPr lang="zh-CN" altLang="en-US" dirty="0"/>
                  <a:t>分</a:t>
                </a:r>
                <a:endParaRPr lang="en-US" altLang="zh-CN" dirty="0"/>
              </a:p>
              <a:p>
                <a:endParaRPr lang="en-US" altLang="zh-CN" dirty="0"/>
              </a:p>
              <a:p>
                <a:r>
                  <a:rPr lang="en-US" altLang="zh-CN" dirty="0">
                    <a:solidFill>
                      <a:srgbClr val="C00000"/>
                    </a:solidFill>
                  </a:rPr>
                  <a:t>Discounted</a:t>
                </a:r>
                <a:r>
                  <a:rPr lang="en-US" altLang="zh-CN" dirty="0"/>
                  <a:t> Cumulative Gain: </a:t>
                </a:r>
              </a:p>
              <a:p>
                <a:pPr lvl="1"/>
                <a:r>
                  <a:rPr lang="en-US" altLang="zh-CN" dirty="0"/>
                  <a:t>Cumulative Gain: </a:t>
                </a:r>
                <a:r>
                  <a:rPr lang="zh-CN" altLang="en-US" dirty="0">
                    <a:solidFill>
                      <a:srgbClr val="C00000"/>
                    </a:solidFill>
                  </a:rPr>
                  <a:t>多个文档</a:t>
                </a:r>
                <a:r>
                  <a:rPr lang="zh-CN" altLang="en-US" dirty="0"/>
                  <a:t>对用户产生的</a:t>
                </a:r>
                <a:r>
                  <a:rPr lang="en-US" altLang="zh-CN" dirty="0"/>
                  <a:t>Gain</a:t>
                </a:r>
                <a:r>
                  <a:rPr lang="zh-CN" altLang="en-US" dirty="0"/>
                  <a:t>总量为它们</a:t>
                </a:r>
                <a:r>
                  <a:rPr lang="en-US" altLang="zh-CN" dirty="0">
                    <a:solidFill>
                      <a:srgbClr val="C00000"/>
                    </a:solidFill>
                  </a:rPr>
                  <a:t>Gain</a:t>
                </a:r>
                <a:r>
                  <a:rPr lang="zh-CN" altLang="en-US" dirty="0">
                    <a:solidFill>
                      <a:srgbClr val="C00000"/>
                    </a:solidFill>
                  </a:rPr>
                  <a:t>的总和</a:t>
                </a:r>
                <a:endParaRPr lang="en-US" altLang="zh-CN" dirty="0">
                  <a:solidFill>
                    <a:srgbClr val="C00000"/>
                  </a:solidFill>
                </a:endParaRPr>
              </a:p>
              <a:p>
                <a:pPr lvl="1"/>
                <a:r>
                  <a:rPr lang="en-US" altLang="zh-CN" dirty="0"/>
                  <a:t>Discounted Cumulative Gain: </a:t>
                </a:r>
                <a:r>
                  <a:rPr lang="zh-CN" altLang="en-US" dirty="0"/>
                  <a:t>考虑到用户从上往下阅读的习惯，按照</a:t>
                </a:r>
                <a:r>
                  <a:rPr lang="zh-CN" altLang="en-US" dirty="0">
                    <a:solidFill>
                      <a:srgbClr val="C00000"/>
                    </a:solidFill>
                  </a:rPr>
                  <a:t>位置对每个文档的</a:t>
                </a:r>
                <a:r>
                  <a:rPr lang="en-US" altLang="zh-CN" dirty="0">
                    <a:solidFill>
                      <a:srgbClr val="C00000"/>
                    </a:solidFill>
                  </a:rPr>
                  <a:t>Gain</a:t>
                </a:r>
                <a:r>
                  <a:rPr lang="zh-CN" altLang="en-US" dirty="0">
                    <a:solidFill>
                      <a:srgbClr val="C00000"/>
                    </a:solidFill>
                  </a:rPr>
                  <a:t>进行打折</a:t>
                </a:r>
                <a:r>
                  <a:rPr lang="zh-CN" altLang="en-US" dirty="0"/>
                  <a:t>，再进行求和</a:t>
                </a:r>
                <a:endParaRPr lang="en-US" altLang="zh-CN" dirty="0"/>
              </a:p>
              <a:p>
                <a:pPr lvl="1"/>
                <a:r>
                  <a:rPr lang="zh-CN" altLang="en-US" dirty="0"/>
                  <a:t>打折方法</a:t>
                </a:r>
                <a:r>
                  <a:rPr lang="en-US" altLang="zh-CN" dirty="0"/>
                  <a:t>: </a:t>
                </a:r>
              </a:p>
              <a:p>
                <a:endParaRPr kumimoji="1" lang="en-US" altLang="zh-CN" dirty="0"/>
              </a:p>
            </p:txBody>
          </p:sp>
        </mc:Choice>
        <mc:Fallback>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2A9755C5-494A-4059-9A18-1784A94E3D81}"/>
              </a:ext>
            </a:extLst>
          </p:cNvPr>
          <p:cNvSpPr/>
          <p:nvPr/>
        </p:nvSpPr>
        <p:spPr>
          <a:xfrm>
            <a:off x="3002012" y="3947120"/>
            <a:ext cx="2701381" cy="923330"/>
          </a:xfrm>
          <a:prstGeom prst="rect">
            <a:avLst/>
          </a:prstGeom>
          <a:solidFill>
            <a:schemeClr val="bg1">
              <a:lumMod val="95000"/>
            </a:schemeClr>
          </a:solidFill>
          <a:ln>
            <a:solidFill>
              <a:srgbClr val="C00000"/>
            </a:solidFill>
          </a:ln>
        </p:spPr>
        <p:txBody>
          <a:bodyPr wrap="none">
            <a:spAutoFit/>
          </a:bodyPr>
          <a:lstStyle/>
          <a:p>
            <a:r>
              <a:rPr lang="en-US" altLang="zh-CN" dirty="0"/>
              <a:t>1/log2 (rank + 1)</a:t>
            </a:r>
          </a:p>
          <a:p>
            <a:r>
              <a:rPr lang="en-US" altLang="zh-CN" dirty="0"/>
              <a:t>Rank = 1    </a:t>
            </a:r>
            <a:r>
              <a:rPr lang="en-US" altLang="zh-CN" dirty="0">
                <a:sym typeface="Wingdings" panose="05000000000000000000" pitchFamily="2" charset="2"/>
              </a:rPr>
              <a:t> 1/log2(1</a:t>
            </a:r>
            <a:r>
              <a:rPr lang="en-US" altLang="zh-CN" b="1" dirty="0">
                <a:solidFill>
                  <a:srgbClr val="C00000"/>
                </a:solidFill>
                <a:sym typeface="Wingdings" panose="05000000000000000000" pitchFamily="2" charset="2"/>
              </a:rPr>
              <a:t>+1</a:t>
            </a:r>
            <a:r>
              <a:rPr lang="en-US" altLang="zh-CN" dirty="0">
                <a:sym typeface="Wingdings" panose="05000000000000000000" pitchFamily="2" charset="2"/>
              </a:rPr>
              <a:t>)</a:t>
            </a:r>
            <a:endParaRPr lang="en-US" altLang="zh-CN" dirty="0"/>
          </a:p>
          <a:p>
            <a:r>
              <a:rPr lang="en-US" altLang="zh-CN" dirty="0"/>
              <a:t>Rank = 10  </a:t>
            </a:r>
            <a:r>
              <a:rPr lang="en-US" altLang="zh-CN" dirty="0">
                <a:sym typeface="Wingdings" panose="05000000000000000000" pitchFamily="2" charset="2"/>
              </a:rPr>
              <a:t> 1/log2(10</a:t>
            </a:r>
            <a:r>
              <a:rPr lang="en-US" altLang="zh-CN" b="1" dirty="0">
                <a:solidFill>
                  <a:srgbClr val="C00000"/>
                </a:solidFill>
                <a:sym typeface="Wingdings" panose="05000000000000000000" pitchFamily="2" charset="2"/>
              </a:rPr>
              <a:t>+1</a:t>
            </a:r>
            <a:r>
              <a:rPr lang="en-US" altLang="zh-CN" dirty="0">
                <a:sym typeface="Wingdings" panose="05000000000000000000" pitchFamily="2" charset="2"/>
              </a:rPr>
              <a:t>)</a:t>
            </a:r>
            <a:endParaRPr lang="zh-CN" altLang="en-US" dirty="0"/>
          </a:p>
        </p:txBody>
      </p:sp>
      <p:sp>
        <p:nvSpPr>
          <p:cNvPr id="5" name="爆炸形: 8 pt  2">
            <a:extLst>
              <a:ext uri="{FF2B5EF4-FFF2-40B4-BE49-F238E27FC236}">
                <a16:creationId xmlns:a16="http://schemas.microsoft.com/office/drawing/2014/main" id="{6DFB36ED-42BD-447D-A84D-580662459C22}"/>
              </a:ext>
            </a:extLst>
          </p:cNvPr>
          <p:cNvSpPr/>
          <p:nvPr/>
        </p:nvSpPr>
        <p:spPr>
          <a:xfrm>
            <a:off x="6024521" y="3714750"/>
            <a:ext cx="2974790" cy="1155700"/>
          </a:xfrm>
          <a:prstGeom prst="irregularSeal1">
            <a:avLst/>
          </a:prstGeom>
          <a:solidFill>
            <a:schemeClr val="accent3">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ysClr val="windowText" lastClr="000000"/>
                </a:solidFill>
              </a:rPr>
              <a:t>此处为何加</a:t>
            </a:r>
            <a:r>
              <a:rPr lang="en-US" altLang="zh-CN" dirty="0">
                <a:solidFill>
                  <a:sysClr val="windowText" lastClr="000000"/>
                </a:solidFill>
              </a:rPr>
              <a:t>1</a:t>
            </a:r>
            <a:r>
              <a:rPr lang="zh-CN" altLang="en-US" dirty="0" smtClean="0">
                <a:solidFill>
                  <a:sysClr val="windowText" lastClr="000000"/>
                </a:solidFill>
              </a:rPr>
              <a:t>？否则</a:t>
            </a:r>
            <a:r>
              <a:rPr lang="en-US" altLang="zh-CN" dirty="0" smtClean="0">
                <a:solidFill>
                  <a:sysClr val="windowText" lastClr="000000"/>
                </a:solidFill>
              </a:rPr>
              <a:t>log(1)</a:t>
            </a:r>
            <a:r>
              <a:rPr lang="zh-CN" altLang="en-US" dirty="0" smtClean="0">
                <a:solidFill>
                  <a:sysClr val="windowText" lastClr="000000"/>
                </a:solidFill>
              </a:rPr>
              <a:t>为</a:t>
            </a:r>
            <a:r>
              <a:rPr lang="en-US" altLang="zh-CN" dirty="0" smtClean="0">
                <a:solidFill>
                  <a:sysClr val="windowText" lastClr="000000"/>
                </a:solidFill>
              </a:rPr>
              <a:t>0</a:t>
            </a:r>
            <a:endParaRPr lang="zh-CN" altLang="en-US" dirty="0">
              <a:solidFill>
                <a:sysClr val="windowText" lastClr="000000"/>
              </a:solidFill>
            </a:endParaRPr>
          </a:p>
        </p:txBody>
      </p:sp>
    </p:spTree>
    <p:extLst>
      <p:ext uri="{BB962C8B-B14F-4D97-AF65-F5344CB8AC3E}">
        <p14:creationId xmlns:p14="http://schemas.microsoft.com/office/powerpoint/2010/main" val="2885113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只考虑前</a:t>
            </a:r>
            <a:r>
              <a:rPr lang="en-US" altLang="zh-CN" dirty="0"/>
              <a:t>N</a:t>
            </a:r>
            <a:r>
              <a:rPr lang="zh-CN" altLang="en-US" dirty="0"/>
              <a:t>个文档：</a:t>
            </a:r>
            <a:r>
              <a:rPr lang="en-US" altLang="zh-CN" dirty="0"/>
              <a:t>DCG@N</a:t>
            </a:r>
          </a:p>
          <a:p>
            <a:r>
              <a:rPr lang="en-US" altLang="zh-CN" dirty="0">
                <a:solidFill>
                  <a:srgbClr val="C00000"/>
                </a:solidFill>
              </a:rPr>
              <a:t>CG@N</a:t>
            </a:r>
          </a:p>
          <a:p>
            <a:pPr lvl="1"/>
            <a:r>
              <a:rPr lang="zh-CN" altLang="en-US" dirty="0"/>
              <a:t>假设前</a:t>
            </a:r>
            <a:r>
              <a:rPr lang="en-US" altLang="zh-CN" dirty="0"/>
              <a:t>N</a:t>
            </a:r>
            <a:r>
              <a:rPr lang="zh-CN" altLang="en-US" dirty="0"/>
              <a:t>个文档的</a:t>
            </a:r>
            <a:r>
              <a:rPr lang="en-US" altLang="zh-CN" dirty="0">
                <a:solidFill>
                  <a:srgbClr val="C00000"/>
                </a:solidFill>
              </a:rPr>
              <a:t>Gain</a:t>
            </a:r>
            <a:r>
              <a:rPr lang="zh-CN" altLang="en-US" dirty="0"/>
              <a:t>为</a:t>
            </a:r>
            <a:r>
              <a:rPr lang="en-US" altLang="zh-CN" dirty="0"/>
              <a:t>r</a:t>
            </a:r>
            <a:r>
              <a:rPr lang="en-US" altLang="zh-CN" baseline="-25000" dirty="0"/>
              <a:t>1</a:t>
            </a:r>
            <a:r>
              <a:rPr lang="en-US" altLang="zh-CN" dirty="0"/>
              <a:t>, r</a:t>
            </a:r>
            <a:r>
              <a:rPr lang="en-US" altLang="zh-CN" baseline="-25000" dirty="0"/>
              <a:t>2</a:t>
            </a:r>
            <a:r>
              <a:rPr lang="en-US" altLang="zh-CN" dirty="0"/>
              <a:t>, </a:t>
            </a:r>
            <a:r>
              <a:rPr lang="zh-CN" altLang="zh-CN" dirty="0"/>
              <a:t>…</a:t>
            </a:r>
            <a:r>
              <a:rPr lang="en-US" altLang="zh-CN" dirty="0" err="1"/>
              <a:t>r</a:t>
            </a:r>
            <a:r>
              <a:rPr lang="en-US" altLang="zh-CN" baseline="-25000" dirty="0" err="1"/>
              <a:t>N</a:t>
            </a:r>
            <a:endParaRPr lang="en-US" altLang="zh-CN" baseline="-25000" dirty="0"/>
          </a:p>
          <a:p>
            <a:pPr lvl="1"/>
            <a:r>
              <a:rPr lang="en-US" altLang="zh-CN" b="1" dirty="0">
                <a:solidFill>
                  <a:srgbClr val="C00000"/>
                </a:solidFill>
              </a:rPr>
              <a:t>Gain</a:t>
            </a:r>
            <a:r>
              <a:rPr lang="zh-CN" altLang="en-US" b="1" dirty="0">
                <a:solidFill>
                  <a:srgbClr val="C00000"/>
                </a:solidFill>
              </a:rPr>
              <a:t>的累加</a:t>
            </a:r>
            <a:endParaRPr lang="zh-CN" altLang="zh-CN" b="1" dirty="0">
              <a:solidFill>
                <a:srgbClr val="C00000"/>
              </a:solidFill>
            </a:endParaRPr>
          </a:p>
          <a:p>
            <a:pPr lvl="1"/>
            <a:r>
              <a:rPr lang="en-US" altLang="zh-CN" dirty="0"/>
              <a:t>CG = r</a:t>
            </a:r>
            <a:r>
              <a:rPr lang="en-US" altLang="zh-CN" baseline="-25000" dirty="0"/>
              <a:t>1</a:t>
            </a:r>
            <a:r>
              <a:rPr lang="en-US" altLang="zh-CN" dirty="0"/>
              <a:t>+r</a:t>
            </a:r>
            <a:r>
              <a:rPr lang="en-US" altLang="zh-CN" baseline="-25000" dirty="0"/>
              <a:t>2</a:t>
            </a:r>
            <a:r>
              <a:rPr lang="en-US" altLang="zh-CN" dirty="0"/>
              <a:t>+</a:t>
            </a:r>
            <a:r>
              <a:rPr lang="zh-CN" altLang="zh-CN" dirty="0"/>
              <a:t>…</a:t>
            </a:r>
            <a:r>
              <a:rPr lang="en-US" altLang="zh-CN" dirty="0" err="1"/>
              <a:t>r</a:t>
            </a:r>
            <a:r>
              <a:rPr lang="en-US" altLang="zh-CN" baseline="-25000" dirty="0" err="1"/>
              <a:t>N</a:t>
            </a:r>
            <a:endParaRPr lang="zh-CN" altLang="zh-CN" dirty="0"/>
          </a:p>
          <a:p>
            <a:endParaRPr kumimoji="1" lang="en-US" altLang="zh-CN" dirty="0"/>
          </a:p>
          <a:p>
            <a:r>
              <a:rPr lang="en-US" altLang="zh-CN" dirty="0">
                <a:solidFill>
                  <a:srgbClr val="C00000"/>
                </a:solidFill>
              </a:rPr>
              <a:t>DCG@N  </a:t>
            </a:r>
            <a:r>
              <a:rPr lang="en-US" altLang="zh-CN" dirty="0">
                <a:solidFill>
                  <a:srgbClr val="C00000"/>
                </a:solidFill>
                <a:sym typeface="Wingdings" panose="05000000000000000000" pitchFamily="2" charset="2"/>
              </a:rPr>
              <a:t> </a:t>
            </a:r>
            <a:r>
              <a:rPr lang="zh-CN" altLang="en-US" dirty="0">
                <a:solidFill>
                  <a:srgbClr val="C00000"/>
                </a:solidFill>
                <a:sym typeface="Wingdings" panose="05000000000000000000" pitchFamily="2" charset="2"/>
              </a:rPr>
              <a:t>加上</a:t>
            </a:r>
            <a:r>
              <a:rPr lang="en-US" altLang="zh-CN" dirty="0">
                <a:solidFill>
                  <a:srgbClr val="C00000"/>
                </a:solidFill>
                <a:sym typeface="Wingdings" panose="05000000000000000000" pitchFamily="2" charset="2"/>
              </a:rPr>
              <a:t>discounted</a:t>
            </a:r>
          </a:p>
          <a:p>
            <a:pPr lvl="1"/>
            <a:r>
              <a:rPr lang="en-US" altLang="zh-CN" b="1" dirty="0">
                <a:solidFill>
                  <a:srgbClr val="C00000"/>
                </a:solidFill>
                <a:sym typeface="Wingdings" panose="05000000000000000000" pitchFamily="2" charset="2"/>
              </a:rPr>
              <a:t>Discounted Gain</a:t>
            </a:r>
            <a:r>
              <a:rPr lang="zh-CN" altLang="en-US" b="1" dirty="0">
                <a:solidFill>
                  <a:srgbClr val="C00000"/>
                </a:solidFill>
                <a:sym typeface="Wingdings" panose="05000000000000000000" pitchFamily="2" charset="2"/>
              </a:rPr>
              <a:t>的累加</a:t>
            </a:r>
            <a:endParaRPr lang="en-US" altLang="zh-CN" b="1" dirty="0">
              <a:solidFill>
                <a:srgbClr val="C00000"/>
              </a:solidFill>
            </a:endParaRPr>
          </a:p>
          <a:p>
            <a:pPr lvl="1"/>
            <a:r>
              <a:rPr lang="en-US" altLang="zh-CN" dirty="0"/>
              <a:t>DCG = r</a:t>
            </a:r>
            <a:r>
              <a:rPr lang="en-US" altLang="zh-CN" baseline="-25000" dirty="0"/>
              <a:t>1</a:t>
            </a:r>
            <a:r>
              <a:rPr lang="en-US" altLang="zh-CN" dirty="0"/>
              <a:t>/log</a:t>
            </a:r>
            <a:r>
              <a:rPr lang="en-US" altLang="zh-CN" baseline="-25000" dirty="0"/>
              <a:t>2</a:t>
            </a:r>
            <a:r>
              <a:rPr lang="en-US" altLang="zh-CN" dirty="0"/>
              <a:t>2+ r</a:t>
            </a:r>
            <a:r>
              <a:rPr lang="en-US" altLang="zh-CN" baseline="-25000" dirty="0"/>
              <a:t>2</a:t>
            </a:r>
            <a:r>
              <a:rPr lang="en-US" altLang="zh-CN" dirty="0"/>
              <a:t>/log</a:t>
            </a:r>
            <a:r>
              <a:rPr lang="en-US" altLang="zh-CN" baseline="-25000" dirty="0"/>
              <a:t>2</a:t>
            </a:r>
            <a:r>
              <a:rPr lang="en-US" altLang="zh-CN" dirty="0"/>
              <a:t>3 + r</a:t>
            </a:r>
            <a:r>
              <a:rPr lang="en-US" altLang="zh-CN" baseline="-25000" dirty="0"/>
              <a:t>3</a:t>
            </a:r>
            <a:r>
              <a:rPr lang="en-US" altLang="zh-CN" dirty="0"/>
              <a:t>/log</a:t>
            </a:r>
            <a:r>
              <a:rPr lang="en-US" altLang="zh-CN" baseline="-25000" dirty="0"/>
              <a:t>2</a:t>
            </a:r>
            <a:r>
              <a:rPr lang="en-US" altLang="zh-CN" dirty="0"/>
              <a:t>4+ </a:t>
            </a:r>
            <a:r>
              <a:rPr lang="zh-CN" altLang="zh-CN" dirty="0"/>
              <a:t>…</a:t>
            </a:r>
            <a:r>
              <a:rPr lang="en-US" altLang="zh-CN" dirty="0"/>
              <a:t> </a:t>
            </a:r>
            <a:r>
              <a:rPr lang="en-US" altLang="zh-CN" dirty="0" err="1"/>
              <a:t>r</a:t>
            </a:r>
            <a:r>
              <a:rPr lang="en-US" altLang="zh-CN" baseline="-25000" dirty="0" err="1"/>
              <a:t>N</a:t>
            </a:r>
            <a:r>
              <a:rPr lang="en-US" altLang="zh-CN" dirty="0"/>
              <a:t>/log</a:t>
            </a:r>
            <a:r>
              <a:rPr lang="en-US" altLang="zh-CN" baseline="-25000" dirty="0"/>
              <a:t>2</a:t>
            </a:r>
            <a:r>
              <a:rPr lang="en-US" altLang="zh-CN" dirty="0"/>
              <a:t>(N+1)</a:t>
            </a:r>
          </a:p>
          <a:p>
            <a:endParaRPr kumimoji="1" lang="en-US" altLang="zh-CN" dirty="0"/>
          </a:p>
        </p:txBody>
      </p:sp>
      <p:sp>
        <p:nvSpPr>
          <p:cNvPr id="4" name="对话气泡: 椭圆形 1">
            <a:extLst>
              <a:ext uri="{FF2B5EF4-FFF2-40B4-BE49-F238E27FC236}">
                <a16:creationId xmlns:a16="http://schemas.microsoft.com/office/drawing/2014/main" id="{93409563-D888-45A4-A543-B5FA6F1AE5DC}"/>
              </a:ext>
            </a:extLst>
          </p:cNvPr>
          <p:cNvSpPr/>
          <p:nvPr/>
        </p:nvSpPr>
        <p:spPr>
          <a:xfrm>
            <a:off x="2287360" y="4461510"/>
            <a:ext cx="1191169" cy="408940"/>
          </a:xfrm>
          <a:prstGeom prst="wedgeEllipseCallout">
            <a:avLst>
              <a:gd name="adj1" fmla="val -11511"/>
              <a:gd name="adj2" fmla="val -164717"/>
            </a:avLst>
          </a:prstGeom>
          <a:solidFill>
            <a:schemeClr val="accent3">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ysClr val="windowText" lastClr="000000"/>
                </a:solidFill>
              </a:rPr>
              <a:t>折扣</a:t>
            </a:r>
          </a:p>
        </p:txBody>
      </p:sp>
      <p:sp>
        <p:nvSpPr>
          <p:cNvPr id="5" name="矩形: 圆角 4">
            <a:extLst>
              <a:ext uri="{FF2B5EF4-FFF2-40B4-BE49-F238E27FC236}">
                <a16:creationId xmlns:a16="http://schemas.microsoft.com/office/drawing/2014/main" id="{32452C4E-A51D-458F-94A8-2BBDB94DA83C}"/>
              </a:ext>
            </a:extLst>
          </p:cNvPr>
          <p:cNvSpPr/>
          <p:nvPr/>
        </p:nvSpPr>
        <p:spPr>
          <a:xfrm>
            <a:off x="1840230" y="2224314"/>
            <a:ext cx="267970" cy="34743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B97538F4-96A8-4A2B-93B5-7DD511F5FC0B}"/>
              </a:ext>
            </a:extLst>
          </p:cNvPr>
          <p:cNvSpPr/>
          <p:nvPr/>
        </p:nvSpPr>
        <p:spPr>
          <a:xfrm>
            <a:off x="1974215" y="3629478"/>
            <a:ext cx="267970" cy="34743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8FD31579-ACBB-4983-B704-B69EC9FB0036}"/>
              </a:ext>
            </a:extLst>
          </p:cNvPr>
          <p:cNvSpPr/>
          <p:nvPr/>
        </p:nvSpPr>
        <p:spPr>
          <a:xfrm>
            <a:off x="2391410" y="3629478"/>
            <a:ext cx="569504" cy="34743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对话气泡: 椭圆形 1">
            <a:extLst>
              <a:ext uri="{FF2B5EF4-FFF2-40B4-BE49-F238E27FC236}">
                <a16:creationId xmlns:a16="http://schemas.microsoft.com/office/drawing/2014/main" id="{C8CC79A9-07D5-4AC8-BF98-53FF5E662579}"/>
              </a:ext>
            </a:extLst>
          </p:cNvPr>
          <p:cNvSpPr/>
          <p:nvPr/>
        </p:nvSpPr>
        <p:spPr>
          <a:xfrm>
            <a:off x="943428" y="4404360"/>
            <a:ext cx="1191169" cy="408940"/>
          </a:xfrm>
          <a:prstGeom prst="wedgeEllipseCallout">
            <a:avLst>
              <a:gd name="adj1" fmla="val 43930"/>
              <a:gd name="adj2" fmla="val -144308"/>
            </a:avLst>
          </a:prstGeom>
          <a:solidFill>
            <a:schemeClr val="accent3">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ysClr val="windowText" lastClr="000000"/>
                </a:solidFill>
              </a:rPr>
              <a:t>gain</a:t>
            </a:r>
            <a:endParaRPr lang="zh-CN" altLang="en-US" dirty="0">
              <a:solidFill>
                <a:sysClr val="windowText" lastClr="000000"/>
              </a:solidFill>
            </a:endParaRPr>
          </a:p>
        </p:txBody>
      </p:sp>
    </p:spTree>
    <p:extLst>
      <p:ext uri="{BB962C8B-B14F-4D97-AF65-F5344CB8AC3E}">
        <p14:creationId xmlns:p14="http://schemas.microsoft.com/office/powerpoint/2010/main" val="2349664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t>Normalized DCG (NDCG)</a:t>
            </a:r>
          </a:p>
          <a:p>
            <a:pPr lvl="1"/>
            <a:r>
              <a:rPr lang="en-US" altLang="zh-CN" dirty="0"/>
              <a:t>DCG@N</a:t>
            </a:r>
            <a:r>
              <a:rPr lang="zh-CN" altLang="en-US" dirty="0"/>
              <a:t>的缺陷：取值范围不确定，最优排序的</a:t>
            </a:r>
            <a:r>
              <a:rPr lang="en-US" altLang="zh-CN" dirty="0"/>
              <a:t>DCG@N≠1</a:t>
            </a:r>
          </a:p>
          <a:p>
            <a:r>
              <a:rPr lang="en-US" altLang="zh-CN" dirty="0"/>
              <a:t>Normalized Discounted Cumulative Gain (NDCG) at N</a:t>
            </a:r>
          </a:p>
          <a:p>
            <a:pPr lvl="1"/>
            <a:r>
              <a:rPr lang="zh-CN" altLang="en-US" dirty="0"/>
              <a:t>利用</a:t>
            </a:r>
            <a:r>
              <a:rPr lang="zh-CN" altLang="en-US" b="1" dirty="0">
                <a:solidFill>
                  <a:srgbClr val="C00000"/>
                </a:solidFill>
              </a:rPr>
              <a:t>最优排序</a:t>
            </a:r>
            <a:r>
              <a:rPr lang="zh-CN" altLang="en-US" dirty="0">
                <a:solidFill>
                  <a:srgbClr val="C00000"/>
                </a:solidFill>
              </a:rPr>
              <a:t>对</a:t>
            </a:r>
            <a:r>
              <a:rPr lang="en-US" altLang="zh-CN" dirty="0">
                <a:solidFill>
                  <a:srgbClr val="C00000"/>
                </a:solidFill>
              </a:rPr>
              <a:t>DCG@N</a:t>
            </a:r>
            <a:r>
              <a:rPr lang="zh-CN" altLang="en-US" dirty="0">
                <a:solidFill>
                  <a:srgbClr val="C00000"/>
                </a:solidFill>
              </a:rPr>
              <a:t>进行归一化</a:t>
            </a:r>
            <a:endParaRPr lang="en-US" altLang="zh-CN" dirty="0">
              <a:solidFill>
                <a:srgbClr val="C00000"/>
              </a:solidFill>
            </a:endParaRPr>
          </a:p>
          <a:p>
            <a:pPr lvl="1"/>
            <a:r>
              <a:rPr lang="zh-CN" altLang="en-US" dirty="0"/>
              <a:t>最优排序，为按照用户标注对文档进行排序（可能不止一个最优排序，如交换两个标注值一样的文档位置）</a:t>
            </a:r>
            <a:endParaRPr lang="en-US" altLang="zh-CN" dirty="0"/>
          </a:p>
        </p:txBody>
      </p:sp>
      <p:sp>
        <p:nvSpPr>
          <p:cNvPr id="4" name="矩形 3"/>
          <p:cNvSpPr/>
          <p:nvPr/>
        </p:nvSpPr>
        <p:spPr>
          <a:xfrm>
            <a:off x="1836821" y="3226079"/>
            <a:ext cx="4572000" cy="1200329"/>
          </a:xfrm>
          <a:prstGeom prst="rect">
            <a:avLst/>
          </a:prstGeom>
          <a:solidFill>
            <a:schemeClr val="accent3">
              <a:lumMod val="20000"/>
              <a:lumOff val="80000"/>
            </a:schemeClr>
          </a:solidFill>
          <a:ln>
            <a:solidFill>
              <a:schemeClr val="tx1"/>
            </a:solidFill>
          </a:ln>
        </p:spPr>
        <p:txBody>
          <a:bodyPr>
            <a:spAutoFit/>
          </a:bodyPr>
          <a:lstStyle/>
          <a:p>
            <a:r>
              <a:rPr lang="en-US" altLang="zh-CN" dirty="0"/>
              <a:t>NDCG</a:t>
            </a:r>
            <a:r>
              <a:rPr lang="zh-CN" altLang="en-US" dirty="0"/>
              <a:t>在互联网公司应用广泛</a:t>
            </a:r>
            <a:endParaRPr lang="en-US" altLang="zh-CN" dirty="0"/>
          </a:p>
          <a:p>
            <a:pPr lvl="1"/>
            <a:r>
              <a:rPr lang="zh-CN" altLang="en-US" dirty="0">
                <a:solidFill>
                  <a:srgbClr val="C00000"/>
                </a:solidFill>
              </a:rPr>
              <a:t>微软必应搜索</a:t>
            </a:r>
            <a:endParaRPr lang="en-US" altLang="zh-CN" dirty="0">
              <a:solidFill>
                <a:srgbClr val="C00000"/>
              </a:solidFill>
            </a:endParaRPr>
          </a:p>
          <a:p>
            <a:pPr lvl="1"/>
            <a:r>
              <a:rPr lang="zh-CN" altLang="en-US" dirty="0">
                <a:solidFill>
                  <a:srgbClr val="C00000"/>
                </a:solidFill>
              </a:rPr>
              <a:t>百度搜索</a:t>
            </a:r>
            <a:endParaRPr lang="en-US" altLang="zh-CN" dirty="0">
              <a:solidFill>
                <a:srgbClr val="C00000"/>
              </a:solidFill>
            </a:endParaRPr>
          </a:p>
          <a:p>
            <a:pPr lvl="1"/>
            <a:r>
              <a:rPr lang="zh-CN" altLang="en-US" dirty="0">
                <a:solidFill>
                  <a:srgbClr val="C00000"/>
                </a:solidFill>
              </a:rPr>
              <a:t>搜狗搜索</a:t>
            </a:r>
            <a:endParaRPr lang="en-US" altLang="zh-CN" dirty="0">
              <a:solidFill>
                <a:srgbClr val="C00000"/>
              </a:solidFill>
            </a:endParaRPr>
          </a:p>
        </p:txBody>
      </p:sp>
    </p:spTree>
    <p:extLst>
      <p:ext uri="{BB962C8B-B14F-4D97-AF65-F5344CB8AC3E}">
        <p14:creationId xmlns:p14="http://schemas.microsoft.com/office/powerpoint/2010/main" val="1869822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latin typeface="Times New Roman" panose="02020603050405020304" pitchFamily="18" charset="0"/>
                <a:ea typeface="kaiti" panose="02010609060101010101" pitchFamily="49" charset="-122"/>
                <a:cs typeface="Times New Roman" panose="02020603050405020304" pitchFamily="18" charset="0"/>
              </a:rPr>
              <a:t>NDCG</a:t>
            </a:r>
            <a:r>
              <a:rPr lang="zh-CN" altLang="en-US" dirty="0">
                <a:latin typeface="Times New Roman" panose="02020603050405020304" pitchFamily="18" charset="0"/>
                <a:ea typeface="kaiti" panose="02010609060101010101" pitchFamily="49" charset="-122"/>
                <a:cs typeface="Times New Roman" panose="02020603050405020304" pitchFamily="18" charset="0"/>
              </a:rPr>
              <a:t>计算举例</a:t>
            </a:r>
            <a:endParaRPr kumimoji="1" lang="en-US" altLang="zh-CN" dirty="0"/>
          </a:p>
        </p:txBody>
      </p:sp>
      <p:graphicFrame>
        <p:nvGraphicFramePr>
          <p:cNvPr id="4" name="Content Placeholder 3"/>
          <p:cNvGraphicFramePr>
            <a:graphicFrameLocks/>
          </p:cNvGraphicFramePr>
          <p:nvPr>
            <p:extLst>
              <p:ext uri="{D42A27DB-BD31-4B8C-83A1-F6EECF244321}">
                <p14:modId xmlns:p14="http://schemas.microsoft.com/office/powerpoint/2010/main" val="4552901"/>
              </p:ext>
            </p:extLst>
          </p:nvPr>
        </p:nvGraphicFramePr>
        <p:xfrm>
          <a:off x="2482760" y="1111456"/>
          <a:ext cx="5200650" cy="2004060"/>
        </p:xfrm>
        <a:graphic>
          <a:graphicData uri="http://schemas.openxmlformats.org/drawingml/2006/table">
            <a:tbl>
              <a:tblPr/>
              <a:tblGrid>
                <a:gridCol w="742950">
                  <a:extLst>
                    <a:ext uri="{9D8B030D-6E8A-4147-A177-3AD203B41FA5}">
                      <a16:colId xmlns:a16="http://schemas.microsoft.com/office/drawing/2014/main" val="20000"/>
                    </a:ext>
                  </a:extLst>
                </a:gridCol>
                <a:gridCol w="742950">
                  <a:extLst>
                    <a:ext uri="{9D8B030D-6E8A-4147-A177-3AD203B41FA5}">
                      <a16:colId xmlns:a16="http://schemas.microsoft.com/office/drawing/2014/main" val="20001"/>
                    </a:ext>
                  </a:extLst>
                </a:gridCol>
                <a:gridCol w="742950">
                  <a:extLst>
                    <a:ext uri="{9D8B030D-6E8A-4147-A177-3AD203B41FA5}">
                      <a16:colId xmlns:a16="http://schemas.microsoft.com/office/drawing/2014/main" val="20002"/>
                    </a:ext>
                  </a:extLst>
                </a:gridCol>
                <a:gridCol w="742950">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742950">
                  <a:extLst>
                    <a:ext uri="{9D8B030D-6E8A-4147-A177-3AD203B41FA5}">
                      <a16:colId xmlns:a16="http://schemas.microsoft.com/office/drawing/2014/main" val="20005"/>
                    </a:ext>
                  </a:extLst>
                </a:gridCol>
                <a:gridCol w="742950">
                  <a:extLst>
                    <a:ext uri="{9D8B030D-6E8A-4147-A177-3AD203B41FA5}">
                      <a16:colId xmlns:a16="http://schemas.microsoft.com/office/drawing/2014/main" val="20006"/>
                    </a:ext>
                  </a:extLst>
                </a:gridCol>
              </a:tblGrid>
              <a:tr h="251460">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rPr>
                        <a:t>位置</a:t>
                      </a:r>
                      <a:endParaRPr kumimoji="0" lang="en-US" sz="12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cs typeface="Times New Roman" panose="02020603050405020304" pitchFamily="18"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用户标注</a:t>
                      </a:r>
                      <a:endParaRPr kumimoji="0" lang="en-US" sz="12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排序函数</a:t>
                      </a:r>
                      <a:r>
                        <a:rPr kumimoji="0" lang="en-US" altLang="zh-CN" sz="1200" b="0" i="0" u="none" strike="noStrike" kern="1200"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1</a:t>
                      </a:r>
                      <a:endParaRPr kumimoji="0" lang="en-US" sz="1200" b="0" i="0" u="none" strike="noStrike" kern="1200"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排序函数</a:t>
                      </a:r>
                      <a:r>
                        <a:rPr kumimoji="0" lang="en-US" altLang="zh-CN" sz="1200" b="0" i="0" u="none" strike="noStrike" kern="1200"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2</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480060">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文档排序</a:t>
                      </a:r>
                      <a:endParaRPr kumimoji="0" lang="en-US" sz="14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Gain</a:t>
                      </a:r>
                      <a:endParaRPr kumimoji="0" lang="en-US" sz="14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文档排序</a:t>
                      </a:r>
                      <a:endParaRPr kumimoji="0" lang="en-US" sz="14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Gain</a:t>
                      </a:r>
                      <a:endParaRPr kumimoji="0" lang="en-US" sz="14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文档排序</a:t>
                      </a:r>
                      <a:endParaRPr kumimoji="0" lang="en-US" sz="14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Gain</a:t>
                      </a:r>
                      <a:endParaRPr kumimoji="0" lang="en-US" sz="14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146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anose="02020603050405020304" pitchFamily="18" charset="0"/>
                          <a:ea typeface="MS PGothic" charset="0"/>
                          <a:cs typeface="Times New Roman" panose="02020603050405020304" pitchFamily="18" charset="0"/>
                        </a:rPr>
                        <a:t>1</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d4</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2</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d3</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2</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d3</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2</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25146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anose="02020603050405020304" pitchFamily="18" charset="0"/>
                          <a:ea typeface="MS PGothic" charset="0"/>
                          <a:cs typeface="Times New Roman" panose="02020603050405020304" pitchFamily="18" charset="0"/>
                        </a:rPr>
                        <a:t>2</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d3</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2</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d4</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2</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d2</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1</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5146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anose="02020603050405020304" pitchFamily="18" charset="0"/>
                          <a:ea typeface="MS PGothic" charset="0"/>
                          <a:cs typeface="Times New Roman" panose="02020603050405020304" pitchFamily="18" charset="0"/>
                        </a:rPr>
                        <a:t>3</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d2</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1</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d2</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1</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d4</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2</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5146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anose="02020603050405020304" pitchFamily="18" charset="0"/>
                          <a:ea typeface="MS PGothic" charset="0"/>
                          <a:cs typeface="Times New Roman" panose="02020603050405020304" pitchFamily="18" charset="0"/>
                        </a:rPr>
                        <a:t>4</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d1</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0</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d1</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0</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d1</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0</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146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25000">
                        <a:ln>
                          <a:noFill/>
                        </a:ln>
                        <a:solidFill>
                          <a:schemeClr val="tx1"/>
                        </a:solidFill>
                        <a:effectLst/>
                        <a:latin typeface="Times New Roman" panose="02020603050405020304" pitchFamily="18" charset="0"/>
                        <a:ea typeface="MS PGothic" charset="0"/>
                        <a:cs typeface="Times New Roman" panose="02020603050405020304" pitchFamily="18"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NDCG</a:t>
                      </a:r>
                      <a:r>
                        <a:rPr kumimoji="0" lang="en-US" sz="1200" b="0" i="0" u="none" strike="noStrike" cap="none" normalizeH="0" baseline="-2500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GT</a:t>
                      </a:r>
                      <a:r>
                        <a:rPr kumimoji="0" lang="en-US" sz="12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=1.00</a:t>
                      </a:r>
                      <a:endParaRPr kumimoji="0" lang="en-US" sz="1200" b="0" i="0" u="none" strike="noStrike" cap="none" normalizeH="0" baseline="-2500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endParaRP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NDCG</a:t>
                      </a:r>
                      <a:r>
                        <a:rPr kumimoji="0" lang="en-US" sz="1200" b="0" i="0" u="none" strike="noStrike" cap="none" normalizeH="0" baseline="-2500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RF1</a:t>
                      </a:r>
                      <a:r>
                        <a:rPr kumimoji="0" lang="en-US" sz="12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=1.00</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NDCG</a:t>
                      </a:r>
                      <a:r>
                        <a:rPr kumimoji="0" lang="en-US" sz="1200" b="0" i="0" u="none" strike="noStrike" cap="none" normalizeH="0" baseline="-2500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RF2</a:t>
                      </a:r>
                      <a:r>
                        <a:rPr kumimoji="0" lang="en-US" sz="1200" b="0" i="0" u="none" strike="noStrike" cap="none" normalizeH="0" baseline="0" dirty="0">
                          <a:ln>
                            <a:noFill/>
                          </a:ln>
                          <a:solidFill>
                            <a:schemeClr val="tx1"/>
                          </a:solidFill>
                          <a:effectLst/>
                          <a:latin typeface="Times New Roman" panose="02020603050405020304" pitchFamily="18" charset="0"/>
                          <a:ea typeface="kaiti" panose="02010609060101010101" pitchFamily="49" charset="-122"/>
                          <a:cs typeface="Times New Roman" panose="02020603050405020304" pitchFamily="18" charset="0"/>
                        </a:rPr>
                        <a:t>=0.9652</a:t>
                      </a:r>
                    </a:p>
                  </a:txBody>
                  <a:tcPr marL="68580" marR="68580" marT="34290" marB="3429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 name="TextBox 10"/>
          <p:cNvSpPr txBox="1">
            <a:spLocks noChangeArrowheads="1"/>
          </p:cNvSpPr>
          <p:nvPr/>
        </p:nvSpPr>
        <p:spPr bwMode="auto">
          <a:xfrm>
            <a:off x="3796306" y="711406"/>
            <a:ext cx="22878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MS PGothic" panose="020B0600070205080204" pitchFamily="34" charset="-128"/>
              </a:defRPr>
            </a:lvl1pPr>
            <a:lvl2pPr marL="742950" indent="-285750" eaLnBrk="0" hangingPunct="0">
              <a:defRPr sz="2400">
                <a:solidFill>
                  <a:schemeClr val="tx1"/>
                </a:solidFill>
                <a:latin typeface="Lucida Sans" charset="0"/>
                <a:ea typeface="MS PGothic" panose="020B0600070205080204" pitchFamily="34" charset="-128"/>
              </a:defRPr>
            </a:lvl2pPr>
            <a:lvl3pPr marL="1143000" indent="-228600" eaLnBrk="0" hangingPunct="0">
              <a:defRPr sz="2400">
                <a:solidFill>
                  <a:schemeClr val="tx1"/>
                </a:solidFill>
                <a:latin typeface="Lucida Sans" charset="0"/>
                <a:ea typeface="MS PGothic" panose="020B0600070205080204" pitchFamily="34" charset="-128"/>
              </a:defRPr>
            </a:lvl3pPr>
            <a:lvl4pPr marL="1600200" indent="-228600" eaLnBrk="0" hangingPunct="0">
              <a:defRPr sz="2400">
                <a:solidFill>
                  <a:schemeClr val="tx1"/>
                </a:solidFill>
                <a:latin typeface="Lucida Sans" charset="0"/>
                <a:ea typeface="MS PGothic" panose="020B0600070205080204" pitchFamily="34" charset="-128"/>
              </a:defRPr>
            </a:lvl4pPr>
            <a:lvl5pPr marL="2057400" indent="-228600" eaLnBrk="0" hangingPunct="0">
              <a:defRPr sz="2400">
                <a:solidFill>
                  <a:schemeClr val="tx1"/>
                </a:solidFill>
                <a:latin typeface="Lucida Sans"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charset="0"/>
                <a:ea typeface="MS PGothic" panose="020B0600070205080204" pitchFamily="34" charset="-128"/>
              </a:defRPr>
            </a:lvl9pPr>
          </a:lstStyle>
          <a:p>
            <a:pPr algn="ctr" eaLnBrk="1" hangingPunct="1"/>
            <a:r>
              <a:rPr lang="en-US" altLang="zh-CN" sz="1800" dirty="0">
                <a:latin typeface="Times New Roman" panose="02020603050405020304" pitchFamily="18" charset="0"/>
                <a:ea typeface="kaiti" panose="02010609060101010101" pitchFamily="49" charset="-122"/>
                <a:cs typeface="Times New Roman" panose="02020603050405020304" pitchFamily="18" charset="0"/>
              </a:rPr>
              <a:t>4 </a:t>
            </a:r>
            <a:r>
              <a:rPr lang="zh-CN" altLang="en-US" sz="1800" dirty="0">
                <a:latin typeface="Times New Roman" panose="02020603050405020304" pitchFamily="18" charset="0"/>
                <a:ea typeface="kaiti" panose="02010609060101010101" pitchFamily="49" charset="-122"/>
                <a:cs typeface="Times New Roman" panose="02020603050405020304" pitchFamily="18" charset="0"/>
              </a:rPr>
              <a:t>个文档</a:t>
            </a:r>
            <a:r>
              <a:rPr lang="en-US" altLang="zh-CN" sz="1800" dirty="0">
                <a:latin typeface="Times New Roman" panose="02020603050405020304" pitchFamily="18" charset="0"/>
                <a:ea typeface="kaiti" panose="02010609060101010101" pitchFamily="49" charset="-122"/>
                <a:cs typeface="Times New Roman" panose="02020603050405020304" pitchFamily="18" charset="0"/>
              </a:rPr>
              <a:t>: d</a:t>
            </a:r>
            <a:r>
              <a:rPr lang="en-US" altLang="zh-CN" sz="1800" baseline="-25000" dirty="0">
                <a:latin typeface="Times New Roman" panose="02020603050405020304" pitchFamily="18" charset="0"/>
                <a:ea typeface="kaiti" panose="02010609060101010101" pitchFamily="49" charset="-122"/>
                <a:cs typeface="Times New Roman" panose="02020603050405020304" pitchFamily="18" charset="0"/>
              </a:rPr>
              <a:t>1</a:t>
            </a:r>
            <a:r>
              <a:rPr lang="en-US" altLang="zh-CN" sz="1800" dirty="0">
                <a:latin typeface="Times New Roman" panose="02020603050405020304" pitchFamily="18" charset="0"/>
                <a:ea typeface="kaiti" panose="02010609060101010101" pitchFamily="49" charset="-122"/>
                <a:cs typeface="Times New Roman" panose="02020603050405020304" pitchFamily="18" charset="0"/>
              </a:rPr>
              <a:t>, d</a:t>
            </a:r>
            <a:r>
              <a:rPr lang="en-US" altLang="zh-CN" sz="1800" baseline="-25000" dirty="0">
                <a:latin typeface="Times New Roman" panose="02020603050405020304" pitchFamily="18" charset="0"/>
                <a:ea typeface="kaiti" panose="02010609060101010101" pitchFamily="49" charset="-122"/>
                <a:cs typeface="Times New Roman" panose="02020603050405020304" pitchFamily="18" charset="0"/>
              </a:rPr>
              <a:t>2</a:t>
            </a:r>
            <a:r>
              <a:rPr lang="en-US" altLang="zh-CN" sz="1800" dirty="0">
                <a:latin typeface="Times New Roman" panose="02020603050405020304" pitchFamily="18" charset="0"/>
                <a:ea typeface="kaiti" panose="02010609060101010101" pitchFamily="49" charset="-122"/>
                <a:cs typeface="Times New Roman" panose="02020603050405020304" pitchFamily="18" charset="0"/>
              </a:rPr>
              <a:t>, d</a:t>
            </a:r>
            <a:r>
              <a:rPr lang="en-US" altLang="zh-CN" sz="1800" baseline="-25000" dirty="0">
                <a:latin typeface="Times New Roman" panose="02020603050405020304" pitchFamily="18" charset="0"/>
                <a:ea typeface="kaiti" panose="02010609060101010101" pitchFamily="49" charset="-122"/>
                <a:cs typeface="Times New Roman" panose="02020603050405020304" pitchFamily="18" charset="0"/>
              </a:rPr>
              <a:t>3</a:t>
            </a:r>
            <a:r>
              <a:rPr lang="en-US" altLang="zh-CN" sz="1800" dirty="0">
                <a:latin typeface="Times New Roman" panose="02020603050405020304" pitchFamily="18" charset="0"/>
                <a:ea typeface="kaiti" panose="02010609060101010101" pitchFamily="49" charset="-122"/>
                <a:cs typeface="Times New Roman" panose="02020603050405020304" pitchFamily="18" charset="0"/>
              </a:rPr>
              <a:t>, d</a:t>
            </a:r>
            <a:r>
              <a:rPr lang="en-US" altLang="zh-CN" sz="1800" baseline="-25000" dirty="0">
                <a:latin typeface="Times New Roman" panose="02020603050405020304" pitchFamily="18" charset="0"/>
                <a:ea typeface="kaiti" panose="02010609060101010101" pitchFamily="49" charset="-122"/>
                <a:cs typeface="Times New Roman" panose="02020603050405020304" pitchFamily="18" charset="0"/>
              </a:rPr>
              <a:t>4</a:t>
            </a:r>
          </a:p>
        </p:txBody>
      </p:sp>
      <p:graphicFrame>
        <p:nvGraphicFramePr>
          <p:cNvPr id="6" name="Object 2"/>
          <p:cNvGraphicFramePr>
            <a:graphicFrameLocks noChangeAspect="1"/>
          </p:cNvGraphicFramePr>
          <p:nvPr>
            <p:extLst>
              <p:ext uri="{D42A27DB-BD31-4B8C-83A1-F6EECF244321}">
                <p14:modId xmlns:p14="http://schemas.microsoft.com/office/powerpoint/2010/main" val="2530429858"/>
              </p:ext>
            </p:extLst>
          </p:nvPr>
        </p:nvGraphicFramePr>
        <p:xfrm>
          <a:off x="1728093" y="3192028"/>
          <a:ext cx="4421187" cy="566737"/>
        </p:xfrm>
        <a:graphic>
          <a:graphicData uri="http://schemas.openxmlformats.org/presentationml/2006/ole">
            <mc:AlternateContent xmlns:mc="http://schemas.openxmlformats.org/markup-compatibility/2006">
              <mc:Choice xmlns:v="urn:schemas-microsoft-com:vml" Requires="v">
                <p:oleObj spid="_x0000_s3107" name="公式" r:id="rId3" imgW="3759120" imgH="482400" progId="Equation.3">
                  <p:embed/>
                </p:oleObj>
              </mc:Choice>
              <mc:Fallback>
                <p:oleObj name="公式" r:id="rId3" imgW="3759120" imgH="482400" progId="Equation.3">
                  <p:embed/>
                  <p:pic>
                    <p:nvPicPr>
                      <p:cNvPr id="6" name="Object 2"/>
                      <p:cNvPicPr>
                        <a:picLocks noChangeAspect="1" noChangeArrowheads="1"/>
                      </p:cNvPicPr>
                      <p:nvPr/>
                    </p:nvPicPr>
                    <p:blipFill>
                      <a:blip r:embed="rId4"/>
                      <a:srcRect/>
                      <a:stretch>
                        <a:fillRect/>
                      </a:stretch>
                    </p:blipFill>
                    <p:spPr bwMode="auto">
                      <a:xfrm>
                        <a:off x="1728093" y="3192028"/>
                        <a:ext cx="4421187" cy="566737"/>
                      </a:xfrm>
                      <a:prstGeom prst="rect">
                        <a:avLst/>
                      </a:prstGeom>
                      <a:noFill/>
                      <a:ln>
                        <a:noFill/>
                      </a:ln>
                      <a:effectLst/>
                    </p:spPr>
                  </p:pic>
                </p:oleObj>
              </mc:Fallback>
            </mc:AlternateContent>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3581955270"/>
              </p:ext>
            </p:extLst>
          </p:nvPr>
        </p:nvGraphicFramePr>
        <p:xfrm>
          <a:off x="1744658" y="3713874"/>
          <a:ext cx="4481512" cy="566738"/>
        </p:xfrm>
        <a:graphic>
          <a:graphicData uri="http://schemas.openxmlformats.org/presentationml/2006/ole">
            <mc:AlternateContent xmlns:mc="http://schemas.openxmlformats.org/markup-compatibility/2006">
              <mc:Choice xmlns:v="urn:schemas-microsoft-com:vml" Requires="v">
                <p:oleObj spid="_x0000_s3108" name="公式" r:id="rId5" imgW="3809880" imgH="482400" progId="Equation.3">
                  <p:embed/>
                </p:oleObj>
              </mc:Choice>
              <mc:Fallback>
                <p:oleObj name="公式" r:id="rId5" imgW="3809880" imgH="482400" progId="Equation.3">
                  <p:embed/>
                  <p:pic>
                    <p:nvPicPr>
                      <p:cNvPr id="7" name="Object 2"/>
                      <p:cNvPicPr>
                        <a:picLocks noChangeAspect="1" noChangeArrowheads="1"/>
                      </p:cNvPicPr>
                      <p:nvPr/>
                    </p:nvPicPr>
                    <p:blipFill>
                      <a:blip r:embed="rId6"/>
                      <a:srcRect/>
                      <a:stretch>
                        <a:fillRect/>
                      </a:stretch>
                    </p:blipFill>
                    <p:spPr bwMode="auto">
                      <a:xfrm>
                        <a:off x="1744658" y="3713874"/>
                        <a:ext cx="4481512" cy="566738"/>
                      </a:xfrm>
                      <a:prstGeom prst="rect">
                        <a:avLst/>
                      </a:prstGeom>
                      <a:noFill/>
                      <a:ln>
                        <a:noFill/>
                      </a:ln>
                      <a:effec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3489477711"/>
              </p:ext>
            </p:extLst>
          </p:nvPr>
        </p:nvGraphicFramePr>
        <p:xfrm>
          <a:off x="1744658" y="4227173"/>
          <a:ext cx="4438650" cy="560785"/>
        </p:xfrm>
        <a:graphic>
          <a:graphicData uri="http://schemas.openxmlformats.org/presentationml/2006/ole">
            <mc:AlternateContent xmlns:mc="http://schemas.openxmlformats.org/markup-compatibility/2006">
              <mc:Choice xmlns:v="urn:schemas-microsoft-com:vml" Requires="v">
                <p:oleObj spid="_x0000_s3109" name="公式" r:id="rId7" imgW="3822480" imgH="482400" progId="Equation.3">
                  <p:embed/>
                </p:oleObj>
              </mc:Choice>
              <mc:Fallback>
                <p:oleObj name="公式" r:id="rId7" imgW="3822480" imgH="482400" progId="Equation.3">
                  <p:embed/>
                  <p:pic>
                    <p:nvPicPr>
                      <p:cNvPr id="8" name="Object 5"/>
                      <p:cNvPicPr>
                        <a:picLocks noChangeAspect="1" noChangeArrowheads="1"/>
                      </p:cNvPicPr>
                      <p:nvPr/>
                    </p:nvPicPr>
                    <p:blipFill>
                      <a:blip r:embed="rId8"/>
                      <a:srcRect/>
                      <a:stretch>
                        <a:fillRect/>
                      </a:stretch>
                    </p:blipFill>
                    <p:spPr bwMode="auto">
                      <a:xfrm>
                        <a:off x="1744658" y="4227173"/>
                        <a:ext cx="4438650" cy="560785"/>
                      </a:xfrm>
                      <a:prstGeom prst="rect">
                        <a:avLst/>
                      </a:prstGeom>
                      <a:noFill/>
                      <a:ln>
                        <a:noFill/>
                      </a:ln>
                      <a:effectLst/>
                    </p:spPr>
                  </p:pic>
                </p:oleObj>
              </mc:Fallback>
            </mc:AlternateContent>
          </a:graphicData>
        </a:graphic>
      </p:graphicFrame>
      <p:sp>
        <p:nvSpPr>
          <p:cNvPr id="9" name="矩形 8"/>
          <p:cNvSpPr/>
          <p:nvPr/>
        </p:nvSpPr>
        <p:spPr>
          <a:xfrm>
            <a:off x="72526" y="3627911"/>
            <a:ext cx="1230979" cy="369332"/>
          </a:xfrm>
          <a:prstGeom prst="rect">
            <a:avLst/>
          </a:prstGeom>
        </p:spPr>
        <p:txBody>
          <a:bodyPr wrap="none">
            <a:spAutoFit/>
          </a:bodyPr>
          <a:lstStyle/>
          <a:p>
            <a:pPr algn="ctr"/>
            <a:r>
              <a:rPr lang="en-US" altLang="zh-CN" dirty="0"/>
              <a:t>1.</a:t>
            </a:r>
            <a:r>
              <a:rPr lang="zh-CN" altLang="en-US" dirty="0"/>
              <a:t>计算</a:t>
            </a:r>
            <a:r>
              <a:rPr lang="en-US" altLang="zh-CN" dirty="0"/>
              <a:t>DCG</a:t>
            </a:r>
            <a:endParaRPr lang="zh-CN" altLang="en-US" dirty="0"/>
          </a:p>
        </p:txBody>
      </p:sp>
      <p:sp>
        <p:nvSpPr>
          <p:cNvPr id="10" name="左大括号 9"/>
          <p:cNvSpPr/>
          <p:nvPr/>
        </p:nvSpPr>
        <p:spPr>
          <a:xfrm>
            <a:off x="1309913" y="3492891"/>
            <a:ext cx="318707" cy="126325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10"/>
          <p:cNvSpPr/>
          <p:nvPr/>
        </p:nvSpPr>
        <p:spPr>
          <a:xfrm>
            <a:off x="7058722" y="3309065"/>
            <a:ext cx="1051891" cy="369332"/>
          </a:xfrm>
          <a:prstGeom prst="rect">
            <a:avLst/>
          </a:prstGeom>
        </p:spPr>
        <p:txBody>
          <a:bodyPr wrap="none">
            <a:spAutoFit/>
          </a:bodyPr>
          <a:lstStyle/>
          <a:p>
            <a:r>
              <a:rPr lang="en-US" altLang="zh-CN" dirty="0"/>
              <a:t>2.</a:t>
            </a:r>
            <a:r>
              <a:rPr lang="zh-CN" altLang="en-US" dirty="0"/>
              <a:t>归一化</a:t>
            </a:r>
            <a:endParaRPr lang="en-US" altLang="zh-CN" dirty="0"/>
          </a:p>
        </p:txBody>
      </p:sp>
      <p:sp>
        <p:nvSpPr>
          <p:cNvPr id="12" name="矩形 11"/>
          <p:cNvSpPr/>
          <p:nvPr/>
        </p:nvSpPr>
        <p:spPr>
          <a:xfrm>
            <a:off x="6808900" y="3692219"/>
            <a:ext cx="1836822" cy="1107996"/>
          </a:xfrm>
          <a:prstGeom prst="rect">
            <a:avLst/>
          </a:prstGeom>
        </p:spPr>
        <p:txBody>
          <a:bodyPr wrap="square">
            <a:spAutoFit/>
          </a:bodyPr>
          <a:lstStyle/>
          <a:p>
            <a:pPr lvl="0" algn="just"/>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NDCG</a:t>
            </a:r>
            <a:r>
              <a:rPr lang="en-US" altLang="zh-CN" sz="1600" baseline="-25000" dirty="0">
                <a:latin typeface="Times New Roman" panose="02020603050405020304" pitchFamily="18" charset="0"/>
                <a:ea typeface="kaiti" panose="02010609060101010101" pitchFamily="49" charset="-122"/>
                <a:cs typeface="Times New Roman" panose="02020603050405020304" pitchFamily="18" charset="0"/>
              </a:rPr>
              <a:t>GT</a:t>
            </a:r>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=1.00</a:t>
            </a:r>
            <a:endParaRPr lang="en-US" altLang="zh-CN" sz="1600" dirty="0"/>
          </a:p>
          <a:p>
            <a:pPr lvl="0" algn="just"/>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NDCG</a:t>
            </a:r>
            <a:r>
              <a:rPr lang="en-US" altLang="zh-CN" sz="1600" baseline="-25000" dirty="0">
                <a:latin typeface="Times New Roman" panose="02020603050405020304" pitchFamily="18" charset="0"/>
                <a:ea typeface="kaiti" panose="02010609060101010101" pitchFamily="49" charset="-122"/>
                <a:cs typeface="Times New Roman" panose="02020603050405020304" pitchFamily="18" charset="0"/>
              </a:rPr>
              <a:t>RF1</a:t>
            </a:r>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=1.00</a:t>
            </a:r>
            <a:endParaRPr lang="en-US" altLang="zh-CN" sz="1600" dirty="0"/>
          </a:p>
          <a:p>
            <a:pPr lvl="0" algn="just"/>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NDCG</a:t>
            </a:r>
            <a:r>
              <a:rPr lang="en-US" altLang="zh-CN" sz="1600" baseline="-25000" dirty="0">
                <a:latin typeface="Times New Roman" panose="02020603050405020304" pitchFamily="18" charset="0"/>
                <a:ea typeface="kaiti" panose="02010609060101010101" pitchFamily="49" charset="-122"/>
                <a:cs typeface="Times New Roman" panose="02020603050405020304" pitchFamily="18" charset="0"/>
              </a:rPr>
              <a:t>RF2</a:t>
            </a:r>
            <a:r>
              <a:rPr lang="en-US" altLang="zh-CN" sz="1600" dirty="0">
                <a:latin typeface="Times New Roman" panose="02020603050405020304" pitchFamily="18" charset="0"/>
                <a:ea typeface="kaiti" panose="02010609060101010101" pitchFamily="49" charset="-122"/>
                <a:cs typeface="Times New Roman" panose="02020603050405020304" pitchFamily="18" charset="0"/>
              </a:rPr>
              <a:t>=0.9652</a:t>
            </a:r>
          </a:p>
          <a:p>
            <a:pPr algn="just"/>
            <a:endParaRPr lang="zh-CN" altLang="en-US" sz="1600" dirty="0"/>
          </a:p>
        </p:txBody>
      </p:sp>
      <p:sp>
        <p:nvSpPr>
          <p:cNvPr id="13" name="左大括号 12"/>
          <p:cNvSpPr/>
          <p:nvPr/>
        </p:nvSpPr>
        <p:spPr>
          <a:xfrm>
            <a:off x="6430553" y="3586006"/>
            <a:ext cx="318707" cy="96480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895654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sz="2000" dirty="0" smtClean="0"/>
              <a:t>pause</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808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fontScale="92500" lnSpcReduction="20000"/>
          </a:bodyPr>
          <a:lstStyle/>
          <a:p>
            <a:r>
              <a:rPr kumimoji="1" lang="zh-CN" altLang="en-US" dirty="0"/>
              <a:t>文本检索实践：文本检索工具</a:t>
            </a:r>
            <a:endParaRPr kumimoji="1" lang="en-US" altLang="zh-CN" dirty="0"/>
          </a:p>
          <a:p>
            <a:r>
              <a:rPr kumimoji="1" lang="en-US" altLang="zh-CN" dirty="0"/>
              <a:t>Lemur</a:t>
            </a:r>
          </a:p>
          <a:p>
            <a:pPr lvl="1"/>
            <a:r>
              <a:rPr kumimoji="1" lang="en-US" altLang="zh-CN" dirty="0"/>
              <a:t>CMU</a:t>
            </a:r>
            <a:r>
              <a:rPr kumimoji="1" lang="zh-CN" altLang="en-US" dirty="0"/>
              <a:t>与</a:t>
            </a:r>
            <a:r>
              <a:rPr kumimoji="1" lang="en-US" altLang="zh-CN" dirty="0" err="1"/>
              <a:t>Umass</a:t>
            </a:r>
            <a:r>
              <a:rPr kumimoji="1" lang="zh-CN" altLang="en-US" dirty="0"/>
              <a:t>联合开发的开源项目</a:t>
            </a:r>
            <a:endParaRPr kumimoji="1" lang="en-US" altLang="zh-CN" dirty="0"/>
          </a:p>
          <a:p>
            <a:pPr lvl="1"/>
            <a:r>
              <a:rPr kumimoji="1" lang="zh-CN" altLang="en-US" dirty="0"/>
              <a:t>适合进行各种搜索排序实验</a:t>
            </a:r>
            <a:endParaRPr kumimoji="1" lang="en-US" altLang="zh-CN" dirty="0"/>
          </a:p>
          <a:p>
            <a:endParaRPr kumimoji="1" lang="en-US" altLang="zh-CN" dirty="0"/>
          </a:p>
          <a:p>
            <a:r>
              <a:rPr kumimoji="1" lang="en-US" altLang="zh-CN" dirty="0" err="1"/>
              <a:t>Lucene</a:t>
            </a:r>
            <a:endParaRPr kumimoji="1" lang="en-US" altLang="zh-CN" dirty="0"/>
          </a:p>
          <a:p>
            <a:pPr lvl="1"/>
            <a:r>
              <a:rPr kumimoji="1" lang="en-US" altLang="zh-CN" dirty="0"/>
              <a:t>Apache</a:t>
            </a:r>
            <a:r>
              <a:rPr kumimoji="1" lang="zh-CN" altLang="en-US" dirty="0"/>
              <a:t>项目</a:t>
            </a:r>
            <a:endParaRPr kumimoji="1" lang="en-US" altLang="zh-CN" dirty="0"/>
          </a:p>
          <a:p>
            <a:pPr lvl="1"/>
            <a:r>
              <a:rPr kumimoji="1" lang="en-US" altLang="zh-CN" dirty="0" err="1"/>
              <a:t>Lucene</a:t>
            </a:r>
            <a:r>
              <a:rPr kumimoji="1" lang="zh-CN" altLang="en-US" dirty="0"/>
              <a:t> </a:t>
            </a:r>
            <a:r>
              <a:rPr kumimoji="1" lang="en-US" altLang="zh-CN" dirty="0"/>
              <a:t>core:</a:t>
            </a:r>
            <a:r>
              <a:rPr kumimoji="1" lang="zh-CN" altLang="en-US" dirty="0"/>
              <a:t> 基于</a:t>
            </a:r>
            <a:r>
              <a:rPr kumimoji="1" lang="en-US" altLang="zh-CN" dirty="0">
                <a:solidFill>
                  <a:srgbClr val="C00000"/>
                </a:solidFill>
              </a:rPr>
              <a:t>Java</a:t>
            </a:r>
            <a:r>
              <a:rPr kumimoji="1" lang="zh-CN" altLang="en-US" dirty="0">
                <a:solidFill>
                  <a:srgbClr val="C00000"/>
                </a:solidFill>
              </a:rPr>
              <a:t>的索引和搜索</a:t>
            </a:r>
            <a:endParaRPr kumimoji="1" lang="en-US" altLang="zh-CN" dirty="0">
              <a:solidFill>
                <a:srgbClr val="C00000"/>
              </a:solidFill>
            </a:endParaRPr>
          </a:p>
          <a:p>
            <a:pPr lvl="1"/>
            <a:r>
              <a:rPr kumimoji="1" lang="en-US" altLang="zh-CN" dirty="0" err="1"/>
              <a:t>Solr</a:t>
            </a:r>
            <a:r>
              <a:rPr kumimoji="1" lang="en-US" altLang="zh-CN" dirty="0"/>
              <a:t>:</a:t>
            </a:r>
            <a:r>
              <a:rPr kumimoji="1" lang="zh-CN" altLang="en-US" dirty="0"/>
              <a:t> 高性能搜索</a:t>
            </a:r>
            <a:r>
              <a:rPr kumimoji="1" lang="zh-CN" altLang="en-US" dirty="0">
                <a:solidFill>
                  <a:srgbClr val="C00000"/>
                </a:solidFill>
              </a:rPr>
              <a:t>解决方案</a:t>
            </a:r>
            <a:endParaRPr kumimoji="1" lang="en-US" altLang="zh-CN" dirty="0">
              <a:solidFill>
                <a:srgbClr val="C00000"/>
              </a:solidFill>
            </a:endParaRPr>
          </a:p>
          <a:p>
            <a:pPr lvl="1"/>
            <a:r>
              <a:rPr kumimoji="1" lang="en-US" altLang="zh-CN" dirty="0" err="1"/>
              <a:t>PyLucene</a:t>
            </a:r>
            <a:r>
              <a:rPr kumimoji="1" lang="zh-CN" altLang="en-US" dirty="0"/>
              <a:t>：</a:t>
            </a:r>
            <a:r>
              <a:rPr kumimoji="1" lang="en-US" altLang="zh-CN" dirty="0">
                <a:solidFill>
                  <a:srgbClr val="C00000"/>
                </a:solidFill>
              </a:rPr>
              <a:t>Python</a:t>
            </a:r>
            <a:r>
              <a:rPr kumimoji="1" lang="zh-CN" altLang="en-US" dirty="0">
                <a:solidFill>
                  <a:srgbClr val="C00000"/>
                </a:solidFill>
              </a:rPr>
              <a:t>支持</a:t>
            </a:r>
            <a:endParaRPr lang="en-US" altLang="zh-CN" dirty="0">
              <a:solidFill>
                <a:srgbClr val="C00000"/>
              </a:solidFill>
            </a:endParaRPr>
          </a:p>
          <a:p>
            <a:endParaRPr lang="en-US" altLang="zh-CN" dirty="0"/>
          </a:p>
          <a:p>
            <a:r>
              <a:rPr lang="en-US" altLang="zh-CN" dirty="0" err="1"/>
              <a:t>Elasticsearch</a:t>
            </a:r>
            <a:endParaRPr lang="en-US" altLang="zh-CN" dirty="0"/>
          </a:p>
          <a:p>
            <a:pPr lvl="1"/>
            <a:r>
              <a:rPr lang="zh-CN" altLang="en-US" dirty="0">
                <a:solidFill>
                  <a:srgbClr val="C00000"/>
                </a:solidFill>
              </a:rPr>
              <a:t>基于</a:t>
            </a:r>
            <a:r>
              <a:rPr lang="en-US" altLang="zh-CN" dirty="0" err="1">
                <a:solidFill>
                  <a:srgbClr val="C00000"/>
                </a:solidFill>
              </a:rPr>
              <a:t>Lucene</a:t>
            </a:r>
            <a:endParaRPr lang="en-US" altLang="zh-CN" dirty="0">
              <a:solidFill>
                <a:srgbClr val="C00000"/>
              </a:solidFill>
            </a:endParaRPr>
          </a:p>
          <a:p>
            <a:pPr lvl="1"/>
            <a:r>
              <a:rPr lang="zh-CN" altLang="en-US" dirty="0">
                <a:solidFill>
                  <a:srgbClr val="C00000"/>
                </a:solidFill>
              </a:rPr>
              <a:t>可</a:t>
            </a:r>
            <a:r>
              <a:rPr lang="en-US" altLang="zh-CN" dirty="0">
                <a:solidFill>
                  <a:srgbClr val="C00000"/>
                </a:solidFill>
              </a:rPr>
              <a:t>Python</a:t>
            </a:r>
            <a:r>
              <a:rPr lang="zh-CN" altLang="en-US" dirty="0">
                <a:solidFill>
                  <a:srgbClr val="C00000"/>
                </a:solidFill>
              </a:rPr>
              <a:t>编程</a:t>
            </a:r>
            <a:endParaRPr lang="en-US" altLang="zh-CN" dirty="0">
              <a:solidFill>
                <a:srgbClr val="C00000"/>
              </a:solidFill>
            </a:endParaRPr>
          </a:p>
          <a:p>
            <a:endParaRPr kumimoji="1" lang="en-US" altLang="zh-CN" dirty="0"/>
          </a:p>
        </p:txBody>
      </p:sp>
      <p:pic>
        <p:nvPicPr>
          <p:cNvPr id="6" name="图片 5">
            <a:extLst>
              <a:ext uri="{FF2B5EF4-FFF2-40B4-BE49-F238E27FC236}">
                <a16:creationId xmlns:a16="http://schemas.microsoft.com/office/drawing/2014/main" id="{E9BB39CA-9AB0-2D47-BDF8-3CD3B39A708C}"/>
              </a:ext>
            </a:extLst>
          </p:cNvPr>
          <p:cNvPicPr>
            <a:picLocks noChangeAspect="1"/>
          </p:cNvPicPr>
          <p:nvPr/>
        </p:nvPicPr>
        <p:blipFill>
          <a:blip r:embed="rId2"/>
          <a:stretch>
            <a:fillRect/>
          </a:stretch>
        </p:blipFill>
        <p:spPr>
          <a:xfrm>
            <a:off x="5217749" y="1936169"/>
            <a:ext cx="2687705" cy="1697878"/>
          </a:xfrm>
          <a:prstGeom prst="rect">
            <a:avLst/>
          </a:prstGeom>
        </p:spPr>
      </p:pic>
      <p:pic>
        <p:nvPicPr>
          <p:cNvPr id="7" name="图片 6">
            <a:extLst>
              <a:ext uri="{FF2B5EF4-FFF2-40B4-BE49-F238E27FC236}">
                <a16:creationId xmlns:a16="http://schemas.microsoft.com/office/drawing/2014/main" id="{FB0A0A23-FCEC-5040-96B7-26F5E023FB6E}"/>
              </a:ext>
            </a:extLst>
          </p:cNvPr>
          <p:cNvPicPr>
            <a:picLocks noChangeAspect="1"/>
          </p:cNvPicPr>
          <p:nvPr/>
        </p:nvPicPr>
        <p:blipFill>
          <a:blip r:embed="rId3"/>
          <a:stretch>
            <a:fillRect/>
          </a:stretch>
        </p:blipFill>
        <p:spPr>
          <a:xfrm>
            <a:off x="6213227" y="245919"/>
            <a:ext cx="1926531" cy="1531270"/>
          </a:xfrm>
          <a:prstGeom prst="rect">
            <a:avLst/>
          </a:prstGeom>
        </p:spPr>
      </p:pic>
      <p:pic>
        <p:nvPicPr>
          <p:cNvPr id="8" name="图片 7">
            <a:extLst>
              <a:ext uri="{FF2B5EF4-FFF2-40B4-BE49-F238E27FC236}">
                <a16:creationId xmlns:a16="http://schemas.microsoft.com/office/drawing/2014/main" id="{A181E111-17AA-904E-8517-603A4CB68E6D}"/>
              </a:ext>
            </a:extLst>
          </p:cNvPr>
          <p:cNvPicPr>
            <a:picLocks noChangeAspect="1"/>
          </p:cNvPicPr>
          <p:nvPr/>
        </p:nvPicPr>
        <p:blipFill>
          <a:blip r:embed="rId4"/>
          <a:stretch>
            <a:fillRect/>
          </a:stretch>
        </p:blipFill>
        <p:spPr>
          <a:xfrm>
            <a:off x="4481342" y="4097827"/>
            <a:ext cx="1905000" cy="647700"/>
          </a:xfrm>
          <a:prstGeom prst="rect">
            <a:avLst/>
          </a:prstGeom>
        </p:spPr>
      </p:pic>
    </p:spTree>
    <p:extLst>
      <p:ext uri="{BB962C8B-B14F-4D97-AF65-F5344CB8AC3E}">
        <p14:creationId xmlns:p14="http://schemas.microsoft.com/office/powerpoint/2010/main" val="1801025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文本检索实践</a:t>
            </a:r>
            <a:endParaRPr kumimoji="1" lang="en-US" altLang="zh-CN" dirty="0"/>
          </a:p>
          <a:p>
            <a:r>
              <a:rPr kumimoji="1" lang="en-US" altLang="zh-CN" dirty="0"/>
              <a:t>Elasticsearch</a:t>
            </a:r>
            <a:r>
              <a:rPr kumimoji="1" lang="zh-CN" altLang="en-US" dirty="0"/>
              <a:t>下载</a:t>
            </a:r>
            <a:endParaRPr kumimoji="1" lang="en-US" altLang="zh-CN" dirty="0"/>
          </a:p>
          <a:p>
            <a:pPr lvl="1"/>
            <a:r>
              <a:rPr lang="en-US" altLang="zh-CN" sz="1600" u="sng" dirty="0">
                <a:hlinkClick r:id="rId2"/>
              </a:rPr>
              <a:t>https://artifacts.elastic.co/downloads/elasticsearch/elasticsearch-6.0.0.zip</a:t>
            </a:r>
            <a:endParaRPr lang="zh-CN" altLang="zh-CN" sz="1600" dirty="0"/>
          </a:p>
          <a:p>
            <a:r>
              <a:rPr kumimoji="1" lang="zh-CN" altLang="en-US" dirty="0"/>
              <a:t>功能</a:t>
            </a:r>
            <a:endParaRPr kumimoji="1" lang="en-US" altLang="zh-CN" dirty="0"/>
          </a:p>
          <a:p>
            <a:pPr lvl="1"/>
            <a:r>
              <a:rPr lang="zh-CN" altLang="en-US" dirty="0">
                <a:solidFill>
                  <a:srgbClr val="C00000"/>
                </a:solidFill>
              </a:rPr>
              <a:t>分布式</a:t>
            </a:r>
            <a:r>
              <a:rPr lang="zh-CN" altLang="en-US" dirty="0"/>
              <a:t>文档数据库</a:t>
            </a:r>
            <a:endParaRPr kumimoji="1" lang="en-US" altLang="zh-CN" dirty="0"/>
          </a:p>
          <a:p>
            <a:pPr lvl="1"/>
            <a:r>
              <a:rPr kumimoji="1" lang="zh-CN" altLang="en-US" dirty="0"/>
              <a:t>倒排索引</a:t>
            </a:r>
            <a:endParaRPr kumimoji="1" lang="en-US" altLang="zh-CN" dirty="0"/>
          </a:p>
          <a:p>
            <a:pPr lvl="1"/>
            <a:r>
              <a:rPr kumimoji="1" lang="zh-CN" altLang="en-US" dirty="0"/>
              <a:t>文档排序</a:t>
            </a:r>
            <a:endParaRPr kumimoji="1" lang="en-US" altLang="zh-CN" dirty="0"/>
          </a:p>
          <a:p>
            <a:pPr lvl="1"/>
            <a:r>
              <a:rPr kumimoji="1" lang="zh-CN" altLang="en-US" dirty="0"/>
              <a:t>搜索服务</a:t>
            </a:r>
            <a:endParaRPr kumimoji="1" lang="en-US" altLang="zh-CN" dirty="0"/>
          </a:p>
          <a:p>
            <a:endParaRPr kumimoji="1" lang="en-US" altLang="zh-CN" dirty="0"/>
          </a:p>
        </p:txBody>
      </p:sp>
      <p:pic>
        <p:nvPicPr>
          <p:cNvPr id="4" name="图片 3">
            <a:extLst>
              <a:ext uri="{FF2B5EF4-FFF2-40B4-BE49-F238E27FC236}">
                <a16:creationId xmlns:a16="http://schemas.microsoft.com/office/drawing/2014/main" id="{7909E2CD-72B6-7D4D-9AFD-A7D1A8B60D06}"/>
              </a:ext>
            </a:extLst>
          </p:cNvPr>
          <p:cNvPicPr>
            <a:picLocks noChangeAspect="1"/>
          </p:cNvPicPr>
          <p:nvPr/>
        </p:nvPicPr>
        <p:blipFill>
          <a:blip r:embed="rId3"/>
          <a:stretch>
            <a:fillRect/>
          </a:stretch>
        </p:blipFill>
        <p:spPr>
          <a:xfrm>
            <a:off x="4605235" y="2162858"/>
            <a:ext cx="2527300" cy="2044700"/>
          </a:xfrm>
          <a:prstGeom prst="rect">
            <a:avLst/>
          </a:prstGeom>
        </p:spPr>
      </p:pic>
    </p:spTree>
    <p:extLst>
      <p:ext uri="{BB962C8B-B14F-4D97-AF65-F5344CB8AC3E}">
        <p14:creationId xmlns:p14="http://schemas.microsoft.com/office/powerpoint/2010/main" val="631988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文本检索实践</a:t>
            </a:r>
            <a:endParaRPr kumimoji="1" lang="en-US" altLang="zh-CN" dirty="0"/>
          </a:p>
          <a:p>
            <a:pPr lvl="1"/>
            <a:r>
              <a:rPr kumimoji="1" lang="zh-CN" altLang="en-US" dirty="0"/>
              <a:t>索引创建</a:t>
            </a:r>
            <a:endParaRPr kumimoji="1" lang="en-US" altLang="zh-CN" dirty="0"/>
          </a:p>
        </p:txBody>
      </p:sp>
      <p:pic>
        <p:nvPicPr>
          <p:cNvPr id="4" name="图片 3">
            <a:extLst>
              <a:ext uri="{FF2B5EF4-FFF2-40B4-BE49-F238E27FC236}">
                <a16:creationId xmlns:a16="http://schemas.microsoft.com/office/drawing/2014/main" id="{9A4FE6E3-C728-D44D-ADDC-922C34013577}"/>
              </a:ext>
            </a:extLst>
          </p:cNvPr>
          <p:cNvPicPr>
            <a:picLocks noChangeAspect="1"/>
          </p:cNvPicPr>
          <p:nvPr/>
        </p:nvPicPr>
        <p:blipFill>
          <a:blip r:embed="rId2"/>
          <a:stretch>
            <a:fillRect/>
          </a:stretch>
        </p:blipFill>
        <p:spPr>
          <a:xfrm>
            <a:off x="1405288" y="1556326"/>
            <a:ext cx="6776045" cy="2449388"/>
          </a:xfrm>
          <a:prstGeom prst="rect">
            <a:avLst/>
          </a:prstGeom>
        </p:spPr>
      </p:pic>
      <p:pic>
        <p:nvPicPr>
          <p:cNvPr id="5" name="图片 4">
            <a:extLst>
              <a:ext uri="{FF2B5EF4-FFF2-40B4-BE49-F238E27FC236}">
                <a16:creationId xmlns:a16="http://schemas.microsoft.com/office/drawing/2014/main" id="{8FD0ADC2-BCBC-634F-BBA5-2F478B4AAA25}"/>
              </a:ext>
            </a:extLst>
          </p:cNvPr>
          <p:cNvPicPr>
            <a:picLocks noChangeAspect="1"/>
          </p:cNvPicPr>
          <p:nvPr/>
        </p:nvPicPr>
        <p:blipFill>
          <a:blip r:embed="rId3"/>
          <a:stretch>
            <a:fillRect/>
          </a:stretch>
        </p:blipFill>
        <p:spPr>
          <a:xfrm>
            <a:off x="1345214" y="4111990"/>
            <a:ext cx="6731985" cy="672164"/>
          </a:xfrm>
          <a:prstGeom prst="rect">
            <a:avLst/>
          </a:prstGeom>
        </p:spPr>
      </p:pic>
      <p:sp>
        <p:nvSpPr>
          <p:cNvPr id="6" name="椭圆 5">
            <a:extLst>
              <a:ext uri="{FF2B5EF4-FFF2-40B4-BE49-F238E27FC236}">
                <a16:creationId xmlns:a16="http://schemas.microsoft.com/office/drawing/2014/main" id="{D888A98F-5328-4150-9EEE-D85146A4E771}"/>
              </a:ext>
            </a:extLst>
          </p:cNvPr>
          <p:cNvSpPr/>
          <p:nvPr/>
        </p:nvSpPr>
        <p:spPr>
          <a:xfrm>
            <a:off x="7162920" y="3431283"/>
            <a:ext cx="1079513" cy="62355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形标注 6"/>
          <p:cNvSpPr/>
          <p:nvPr/>
        </p:nvSpPr>
        <p:spPr>
          <a:xfrm>
            <a:off x="3606265" y="660935"/>
            <a:ext cx="5210476" cy="715478"/>
          </a:xfrm>
          <a:prstGeom prst="wedgeEllipseCallout">
            <a:avLst>
              <a:gd name="adj1" fmla="val -36366"/>
              <a:gd name="adj2" fmla="val 70123"/>
            </a:avLst>
          </a:prstGeom>
          <a:solidFill>
            <a:schemeClr val="accent3">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ysClr val="windowText" lastClr="000000"/>
                </a:solidFill>
              </a:rPr>
              <a:t>此代码未经验证，请参考</a:t>
            </a:r>
            <a:endParaRPr lang="en-US" altLang="zh-CN" sz="1200" dirty="0">
              <a:solidFill>
                <a:sysClr val="windowText" lastClr="000000"/>
              </a:solidFill>
            </a:endParaRPr>
          </a:p>
          <a:p>
            <a:pPr algn="ctr"/>
            <a:r>
              <a:rPr lang="en-US" altLang="zh-CN" sz="1200" dirty="0">
                <a:solidFill>
                  <a:sysClr val="windowText" lastClr="000000"/>
                </a:solidFill>
                <a:hlinkClick r:id="rId4"/>
              </a:rPr>
              <a:t>https://elasticsearch-py.readthedocs.io/en/v7.15.1/</a:t>
            </a:r>
            <a:endParaRPr lang="zh-CN" altLang="en-US" sz="1200" dirty="0">
              <a:solidFill>
                <a:sysClr val="windowText" lastClr="000000"/>
              </a:solidFill>
            </a:endParaRPr>
          </a:p>
        </p:txBody>
      </p:sp>
    </p:spTree>
    <p:extLst>
      <p:ext uri="{BB962C8B-B14F-4D97-AF65-F5344CB8AC3E}">
        <p14:creationId xmlns:p14="http://schemas.microsoft.com/office/powerpoint/2010/main" val="3638293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sz="2000" dirty="0"/>
              <a:t>文本检索与评价：向量夹角余弦相似度、</a:t>
            </a:r>
            <a:r>
              <a:rPr lang="en-US" altLang="zh-CN" sz="2000" dirty="0"/>
              <a:t>BM25</a:t>
            </a:r>
            <a:endParaRPr kumimoji="1" lang="zh-CN" altLang="en-US" sz="2000"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文本检索实践</a:t>
            </a:r>
            <a:endParaRPr kumimoji="1" lang="en-US" altLang="zh-CN" dirty="0"/>
          </a:p>
          <a:p>
            <a:pPr lvl="1"/>
            <a:r>
              <a:rPr kumimoji="1" lang="zh-CN" altLang="en-US" dirty="0"/>
              <a:t>检索文档</a:t>
            </a:r>
            <a:endParaRPr kumimoji="1" lang="en-US" altLang="zh-CN" dirty="0"/>
          </a:p>
        </p:txBody>
      </p:sp>
      <p:pic>
        <p:nvPicPr>
          <p:cNvPr id="4" name="图片 3">
            <a:extLst>
              <a:ext uri="{FF2B5EF4-FFF2-40B4-BE49-F238E27FC236}">
                <a16:creationId xmlns:a16="http://schemas.microsoft.com/office/drawing/2014/main" id="{C8A33397-C9BB-2B44-8FF5-2634BD00C705}"/>
              </a:ext>
            </a:extLst>
          </p:cNvPr>
          <p:cNvPicPr>
            <a:picLocks noChangeAspect="1"/>
          </p:cNvPicPr>
          <p:nvPr/>
        </p:nvPicPr>
        <p:blipFill>
          <a:blip r:embed="rId2"/>
          <a:stretch>
            <a:fillRect/>
          </a:stretch>
        </p:blipFill>
        <p:spPr>
          <a:xfrm>
            <a:off x="2695074" y="1757142"/>
            <a:ext cx="5342556" cy="2955640"/>
          </a:xfrm>
          <a:prstGeom prst="rect">
            <a:avLst/>
          </a:prstGeom>
        </p:spPr>
      </p:pic>
      <p:sp>
        <p:nvSpPr>
          <p:cNvPr id="5" name="椭圆 4">
            <a:extLst>
              <a:ext uri="{FF2B5EF4-FFF2-40B4-BE49-F238E27FC236}">
                <a16:creationId xmlns:a16="http://schemas.microsoft.com/office/drawing/2014/main" id="{A61120F6-1C77-4D96-9C67-92B5D4087DC1}"/>
              </a:ext>
            </a:extLst>
          </p:cNvPr>
          <p:cNvSpPr/>
          <p:nvPr/>
        </p:nvSpPr>
        <p:spPr>
          <a:xfrm>
            <a:off x="6044750" y="3848636"/>
            <a:ext cx="1376584" cy="73958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272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7052</TotalTime>
  <Words>6608</Words>
  <Application>Microsoft Office PowerPoint</Application>
  <PresentationFormat>全屏显示(16:9)</PresentationFormat>
  <Paragraphs>1357</Paragraphs>
  <Slides>103</Slides>
  <Notes>2</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2</vt:i4>
      </vt:variant>
      <vt:variant>
        <vt:lpstr>幻灯片标题</vt:lpstr>
      </vt:variant>
      <vt:variant>
        <vt:i4>103</vt:i4>
      </vt:variant>
    </vt:vector>
  </HeadingPairs>
  <TitlesOfParts>
    <vt:vector size="125" baseType="lpstr">
      <vt:lpstr>kaiti</vt:lpstr>
      <vt:lpstr>Mangal</vt:lpstr>
      <vt:lpstr>Microsoft YaHei Light</vt:lpstr>
      <vt:lpstr>MS PGothic</vt:lpstr>
      <vt:lpstr>Yuppy SC</vt:lpstr>
      <vt:lpstr>等线</vt:lpstr>
      <vt:lpstr>华文楷体</vt:lpstr>
      <vt:lpstr>楷体</vt:lpstr>
      <vt:lpstr>宋体</vt:lpstr>
      <vt:lpstr>Microsoft YaHei</vt:lpstr>
      <vt:lpstr>Microsoft YaHei</vt:lpstr>
      <vt:lpstr>Arial</vt:lpstr>
      <vt:lpstr>Arial</vt:lpstr>
      <vt:lpstr>Calibri</vt:lpstr>
      <vt:lpstr>Cambria Math</vt:lpstr>
      <vt:lpstr>Segoe UI</vt:lpstr>
      <vt:lpstr>Times</vt:lpstr>
      <vt:lpstr>Times New Roman</vt:lpstr>
      <vt:lpstr>Wingdings</vt:lpstr>
      <vt:lpstr>清风素材 https://12sc.taobao.com/</vt:lpstr>
      <vt:lpstr>Equation</vt:lpstr>
      <vt:lpstr>公式</vt:lpstr>
      <vt:lpstr>PowerPoint 演示文稿</vt:lpstr>
      <vt:lpstr>文本模块涉及的内容</vt:lpstr>
      <vt:lpstr>PowerPoint 演示文稿</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pause</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pause</vt:lpstr>
      <vt:lpstr>文本检索与评价：向量夹角余弦相似度、BM25</vt:lpstr>
      <vt:lpstr>文本检索与评价：向量夹角余弦相似度、BM25</vt:lpstr>
      <vt:lpstr>pause</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pause</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pause</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pause</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pause</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pause</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pause</vt:lpstr>
      <vt:lpstr>文本检索与评价：向量夹角余弦相似度、BM25</vt:lpstr>
      <vt:lpstr>文本检索与评价：向量夹角余弦相似度、BM25</vt:lpstr>
      <vt:lpstr>文本检索与评价：向量夹角余弦相似度、BM25</vt:lpstr>
      <vt:lpstr>pause</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pause</vt:lpstr>
      <vt:lpstr>文本检索与评价：向量夹角余弦相似度、BM25</vt:lpstr>
      <vt:lpstr>文本检索与评价：向量夹角余弦相似度、BM25</vt:lpstr>
      <vt:lpstr>pause</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pause</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文本检索与评价：向量夹角余弦相似度、BM25</vt:lpstr>
      <vt:lpstr>pause</vt:lpstr>
      <vt:lpstr>思考题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Administrator</cp:lastModifiedBy>
  <cp:revision>423</cp:revision>
  <cp:lastPrinted>2020-03-27T09:34:47Z</cp:lastPrinted>
  <dcterms:created xsi:type="dcterms:W3CDTF">2015-01-23T04:02:45Z</dcterms:created>
  <dcterms:modified xsi:type="dcterms:W3CDTF">2024-09-07T05:53:22Z</dcterms:modified>
  <cp:category/>
  <cp:contentStatus>12sc.taobao.com</cp:contentStatus>
</cp:coreProperties>
</file>